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embeddedFontLst>
    <p:embeddedFont>
      <p:font typeface="Playfair Display" pitchFamily="2" charset="77"/>
      <p:regular r:id="rId25"/>
      <p:bold r:id="rId26"/>
      <p:italic r:id="rId27"/>
      <p:boldItalic r:id="rId28"/>
    </p:embeddedFont>
    <p:embeddedFont>
      <p:font typeface="PT Serif" panose="020A0603040505020204" pitchFamily="18"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p:restoredTop sz="94659"/>
  </p:normalViewPr>
  <p:slideViewPr>
    <p:cSldViewPr snapToGrid="0" snapToObjects="1">
      <p:cViewPr varScale="1">
        <p:scale>
          <a:sx n="105" d="100"/>
          <a:sy n="105" d="100"/>
        </p:scale>
        <p:origin x="5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48233cd084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48233cd08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730f28919_0_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730f2891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John Moore provides a contrast to this typical idea of the media. He is known for his photos following the US-Mexico border crisis. He can be associated with the Leadership theory of followership as accepting the influence of others in order to achieve a common goal of bringing awareness to forced migration. In particular he is representative of the Kellerman theory (a continuum from isolates, to die hards) in which he would be seen in a higher level of development. Photo shows Mexican immigrants being led through a bush after being detained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730f28919_0_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730f28919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Undocumented immigrants taken into custody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730f28919_0_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730f2891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Couple holding hands while greeting family on other side of US border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730f28919_0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730f28919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730f28919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730f28919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Northern Triangle is composed of Honduras, Guatemala, El Salvador all of which are currently suffering violence and economic desperation. Tend to flee to the US for two main reasons: economic desperation and geographical proximity. Difficult and often long visa process encourages citizens to travel through unconventional routes eg. La Bestia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730f28919_0_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730f2891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730f28919_0_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730f28919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730f28919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730f2891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730f28919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730f28919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Military use their power within their identity to their advantage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730f28919_0_1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730f289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48233cd084_1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48233cd084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730f28919_0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730f2891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730f28919_0_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730f28919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730f28919_0_1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730f28919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Static, leadership is constantly changing as we have seen through the two main case studies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According to the UNHCR, Persons of concern is an umbrella term that refers refugees, asylum seekers immigrants and Internally Displaced People.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8233cd084_1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8233cd08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730f28919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730f2891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definition of leadership that I will be using through the course of this presentation is that explained by Northouse containing 4 main parts: process, influence, groups and common goals.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730f28919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730f28919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730f28919_0_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730f2891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UN has been the main actor tackling the issue of forced migration. They have been tackling this issues through the IHL and the ICC. The IHL provides guidelines on how a state should act, with specific reference to Rule 129. The ICC conversely, uses jurisdiction to prosecute states. Forced migration as of this point has not been included in this discussion. This may change through the Primary examination of the ICC into the Rohingya Forced Migration Crisis.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730f28919_0_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730f2891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path-goal theory is specifically relevant to that of the ICC’s techniques. The ICC through the primary examination is trying to overcome the obstacle of not have jurisdiction over states in order to prevent and raise awareness about forced migration.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730f28919_0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730f2891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0000"/>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768800" y="2655750"/>
            <a:ext cx="5606400" cy="1546500"/>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3600"/>
              <a:buNone/>
              <a:defRPr sz="3600">
                <a:solidFill>
                  <a:srgbClr val="FFFFFF"/>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black">
  <p:cSld name="BLANK_1">
    <p:bg>
      <p:bgPr>
        <a:solidFill>
          <a:srgbClr val="000000"/>
        </a:solidFill>
        <a:effectLst/>
      </p:bgPr>
    </p:bg>
    <p:spTree>
      <p:nvGrpSpPr>
        <p:cNvPr id="1" name="Shape 45"/>
        <p:cNvGrpSpPr/>
        <p:nvPr/>
      </p:nvGrpSpPr>
      <p:grpSpPr>
        <a:xfrm>
          <a:off x="0" y="0"/>
          <a:ext cx="0" cy="0"/>
          <a:chOff x="0" y="0"/>
          <a:chExt cx="0" cy="0"/>
        </a:xfrm>
      </p:grpSpPr>
      <p:sp>
        <p:nvSpPr>
          <p:cNvPr id="46" name="Google Shape;46;p11"/>
          <p:cNvSpPr txBox="1">
            <a:spLocks noGrp="1"/>
          </p:cNvSpPr>
          <p:nvPr>
            <p:ph type="sldNum" idx="12"/>
          </p:nvPr>
        </p:nvSpPr>
        <p:spPr>
          <a:xfrm>
            <a:off x="4297650" y="5994717"/>
            <a:ext cx="548700" cy="5250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1619700" y="2111125"/>
            <a:ext cx="5904600" cy="15465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ubTitle" idx="1"/>
          </p:nvPr>
        </p:nvSpPr>
        <p:spPr>
          <a:xfrm>
            <a:off x="1619700" y="3786746"/>
            <a:ext cx="5904600" cy="1046400"/>
          </a:xfrm>
          <a:prstGeom prst="rect">
            <a:avLst/>
          </a:prstGeom>
        </p:spPr>
        <p:txBody>
          <a:bodyPr spcFirstLastPara="1" wrap="square" lIns="91425" tIns="91425" rIns="91425" bIns="91425" anchor="t" anchorCtr="0"/>
          <a:lstStyle>
            <a:lvl1pPr lvl="0" algn="ctr" rtl="0">
              <a:spcBef>
                <a:spcPts val="0"/>
              </a:spcBef>
              <a:spcAft>
                <a:spcPts val="0"/>
              </a:spcAft>
              <a:buClr>
                <a:srgbClr val="666666"/>
              </a:buClr>
              <a:buSzPts val="2000"/>
              <a:buFont typeface="Playfair Display"/>
              <a:buNone/>
              <a:defRPr i="1">
                <a:solidFill>
                  <a:srgbClr val="666666"/>
                </a:solidFill>
                <a:highlight>
                  <a:srgbClr val="F3F3F3"/>
                </a:highlight>
                <a:latin typeface="Playfair Display"/>
                <a:ea typeface="Playfair Display"/>
                <a:cs typeface="Playfair Display"/>
                <a:sym typeface="Playfair Display"/>
              </a:defRPr>
            </a:lvl1pPr>
            <a:lvl2pPr lvl="1"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2pPr>
            <a:lvl3pPr lvl="2"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3pPr>
            <a:lvl4pPr lvl="3"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4pPr>
            <a:lvl5pPr lvl="4"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5pPr>
            <a:lvl6pPr lvl="5"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6pPr>
            <a:lvl7pPr lvl="6"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7pPr>
            <a:lvl8pPr lvl="7"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8pPr>
            <a:lvl9pPr lvl="8"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9pPr>
          </a:lstStyle>
          <a:p>
            <a:endParaRPr/>
          </a:p>
        </p:txBody>
      </p:sp>
      <p:sp>
        <p:nvSpPr>
          <p:cNvPr id="16" name="Google Shape;16;p3"/>
          <p:cNvSpPr txBox="1">
            <a:spLocks noGrp="1"/>
          </p:cNvSpPr>
          <p:nvPr>
            <p:ph type="sldNum" idx="12"/>
          </p:nvPr>
        </p:nvSpPr>
        <p:spPr>
          <a:xfrm>
            <a:off x="4297650" y="5994717"/>
            <a:ext cx="548700" cy="5250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7"/>
        <p:cNvGrpSpPr/>
        <p:nvPr/>
      </p:nvGrpSpPr>
      <p:grpSpPr>
        <a:xfrm>
          <a:off x="0" y="0"/>
          <a:ext cx="0" cy="0"/>
          <a:chOff x="0" y="0"/>
          <a:chExt cx="0" cy="0"/>
        </a:xfrm>
      </p:grpSpPr>
      <p:sp>
        <p:nvSpPr>
          <p:cNvPr id="18" name="Google Shape;18;p4"/>
          <p:cNvSpPr/>
          <p:nvPr/>
        </p:nvSpPr>
        <p:spPr>
          <a:xfrm>
            <a:off x="4136250" y="1903975"/>
            <a:ext cx="871500" cy="8715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1659150" y="2882400"/>
            <a:ext cx="5825700" cy="1093200"/>
          </a:xfrm>
          <a:prstGeom prst="rect">
            <a:avLst/>
          </a:prstGeom>
        </p:spPr>
        <p:txBody>
          <a:bodyPr spcFirstLastPara="1" wrap="square" lIns="91425" tIns="91425" rIns="91425" bIns="91425" anchor="t" anchorCtr="0"/>
          <a:lstStyle>
            <a:lvl1pPr marL="457200" lvl="0" indent="-355600" algn="ctr" rtl="0">
              <a:spcBef>
                <a:spcPts val="600"/>
              </a:spcBef>
              <a:spcAft>
                <a:spcPts val="0"/>
              </a:spcAft>
              <a:buSzPts val="2000"/>
              <a:buChar char="▣"/>
              <a:defRPr i="1"/>
            </a:lvl1pPr>
            <a:lvl2pPr marL="914400" lvl="1" indent="-355600" algn="ctr" rtl="0">
              <a:spcBef>
                <a:spcPts val="0"/>
              </a:spcBef>
              <a:spcAft>
                <a:spcPts val="0"/>
              </a:spcAft>
              <a:buSzPts val="2000"/>
              <a:buChar char="○"/>
              <a:defRPr i="1"/>
            </a:lvl2pPr>
            <a:lvl3pPr marL="1371600" lvl="2" indent="-355600" algn="ctr" rtl="0">
              <a:spcBef>
                <a:spcPts val="0"/>
              </a:spcBef>
              <a:spcAft>
                <a:spcPts val="0"/>
              </a:spcAft>
              <a:buSzPts val="2000"/>
              <a:buChar char="■"/>
              <a:defRPr i="1"/>
            </a:lvl3pPr>
            <a:lvl4pPr marL="1828800" lvl="3" indent="-355600" algn="ctr" rtl="0">
              <a:spcBef>
                <a:spcPts val="0"/>
              </a:spcBef>
              <a:spcAft>
                <a:spcPts val="0"/>
              </a:spcAft>
              <a:buSzPts val="2000"/>
              <a:buChar char="●"/>
              <a:defRPr i="1"/>
            </a:lvl4pPr>
            <a:lvl5pPr marL="2286000" lvl="4" indent="-355600" algn="ctr" rtl="0">
              <a:spcBef>
                <a:spcPts val="0"/>
              </a:spcBef>
              <a:spcAft>
                <a:spcPts val="0"/>
              </a:spcAft>
              <a:buSzPts val="2000"/>
              <a:buChar char="○"/>
              <a:defRPr i="1"/>
            </a:lvl5pPr>
            <a:lvl6pPr marL="2743200" lvl="5" indent="-355600" algn="ctr" rtl="0">
              <a:spcBef>
                <a:spcPts val="0"/>
              </a:spcBef>
              <a:spcAft>
                <a:spcPts val="0"/>
              </a:spcAft>
              <a:buSzPts val="2000"/>
              <a:buChar char="■"/>
              <a:defRPr i="1"/>
            </a:lvl6pPr>
            <a:lvl7pPr marL="3200400" lvl="6" indent="-355600" algn="ctr" rtl="0">
              <a:spcBef>
                <a:spcPts val="0"/>
              </a:spcBef>
              <a:spcAft>
                <a:spcPts val="0"/>
              </a:spcAft>
              <a:buSzPts val="2000"/>
              <a:buChar char="●"/>
              <a:defRPr i="1"/>
            </a:lvl7pPr>
            <a:lvl8pPr marL="3657600" lvl="7" indent="-355600" algn="ctr" rtl="0">
              <a:spcBef>
                <a:spcPts val="0"/>
              </a:spcBef>
              <a:spcAft>
                <a:spcPts val="0"/>
              </a:spcAft>
              <a:buSzPts val="2000"/>
              <a:buChar char="○"/>
              <a:defRPr i="1"/>
            </a:lvl8pPr>
            <a:lvl9pPr marL="4114800" lvl="8" indent="-355600" algn="ctr" rtl="0">
              <a:spcBef>
                <a:spcPts val="0"/>
              </a:spcBef>
              <a:spcAft>
                <a:spcPts val="0"/>
              </a:spcAft>
              <a:buSzPts val="2000"/>
              <a:buChar char="■"/>
              <a:defRPr i="1"/>
            </a:lvl9pPr>
          </a:lstStyle>
          <a:p>
            <a:endParaRPr/>
          </a:p>
        </p:txBody>
      </p:sp>
      <p:sp>
        <p:nvSpPr>
          <p:cNvPr id="20" name="Google Shape;20;p4"/>
          <p:cNvSpPr txBox="1"/>
          <p:nvPr/>
        </p:nvSpPr>
        <p:spPr>
          <a:xfrm>
            <a:off x="3593400" y="1957500"/>
            <a:ext cx="1957200" cy="71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rgbClr val="B7B7B7"/>
                </a:solidFill>
                <a:latin typeface="Playfair Display"/>
                <a:ea typeface="Playfair Display"/>
                <a:cs typeface="Playfair Display"/>
                <a:sym typeface="Playfair Display"/>
              </a:rPr>
              <a:t>“</a:t>
            </a:r>
            <a:endParaRPr sz="6000">
              <a:solidFill>
                <a:srgbClr val="B7B7B7"/>
              </a:solidFill>
              <a:latin typeface="Playfair Display"/>
              <a:ea typeface="Playfair Display"/>
              <a:cs typeface="Playfair Display"/>
              <a:sym typeface="Playfair Display"/>
            </a:endParaRPr>
          </a:p>
        </p:txBody>
      </p:sp>
      <p:sp>
        <p:nvSpPr>
          <p:cNvPr id="21" name="Google Shape;21;p4"/>
          <p:cNvSpPr txBox="1">
            <a:spLocks noGrp="1"/>
          </p:cNvSpPr>
          <p:nvPr>
            <p:ph type="sldNum" idx="12"/>
          </p:nvPr>
        </p:nvSpPr>
        <p:spPr>
          <a:xfrm>
            <a:off x="4297650" y="5994717"/>
            <a:ext cx="548700" cy="5250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451075"/>
            <a:ext cx="8229600" cy="1017000"/>
          </a:xfrm>
          <a:prstGeom prst="rect">
            <a:avLst/>
          </a:prstGeom>
        </p:spPr>
        <p:txBody>
          <a:bodyPr spcFirstLastPara="1" wrap="square" lIns="91425" tIns="91425" rIns="91425" bIns="91425" anchor="ctr" anchorCtr="0"/>
          <a:lstStyle>
            <a:lvl1pPr lvl="0" rtl="0">
              <a:spcBef>
                <a:spcPts val="0"/>
              </a:spcBef>
              <a:spcAft>
                <a:spcPts val="0"/>
              </a:spcAft>
              <a:buSzPts val="1600"/>
              <a:buNone/>
              <a:defRPr>
                <a:highlight>
                  <a:srgbClr val="F3F3F3"/>
                </a:highligh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 name="Google Shape;24;p5"/>
          <p:cNvSpPr txBox="1">
            <a:spLocks noGrp="1"/>
          </p:cNvSpPr>
          <p:nvPr>
            <p:ph type="body" idx="1"/>
          </p:nvPr>
        </p:nvSpPr>
        <p:spPr>
          <a:xfrm>
            <a:off x="1251600" y="1697300"/>
            <a:ext cx="6640800" cy="4090200"/>
          </a:xfrm>
          <a:prstGeom prst="rect">
            <a:avLst/>
          </a:prstGeom>
        </p:spPr>
        <p:txBody>
          <a:bodyPr spcFirstLastPara="1" wrap="square" lIns="91425" tIns="91425" rIns="91425" bIns="91425" anchor="ctr" anchorCtr="0"/>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25" name="Google Shape;25;p5"/>
          <p:cNvSpPr txBox="1">
            <a:spLocks noGrp="1"/>
          </p:cNvSpPr>
          <p:nvPr>
            <p:ph type="sldNum" idx="12"/>
          </p:nvPr>
        </p:nvSpPr>
        <p:spPr>
          <a:xfrm>
            <a:off x="4297650" y="5994717"/>
            <a:ext cx="548700" cy="5250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57200" y="451075"/>
            <a:ext cx="8229600" cy="1017000"/>
          </a:xfrm>
          <a:prstGeom prst="rect">
            <a:avLst/>
          </a:prstGeom>
        </p:spPr>
        <p:txBody>
          <a:bodyPr spcFirstLastPara="1" wrap="square" lIns="91425" tIns="91425" rIns="91425" bIns="91425" anchor="ctr" anchorCtr="0"/>
          <a:lstStyle>
            <a:lvl1pPr lvl="0" rtl="0">
              <a:spcBef>
                <a:spcPts val="0"/>
              </a:spcBef>
              <a:spcAft>
                <a:spcPts val="0"/>
              </a:spcAft>
              <a:buSzPts val="1600"/>
              <a:buNone/>
              <a:defRPr>
                <a:highlight>
                  <a:srgbClr val="F3F3F3"/>
                </a:highligh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 name="Google Shape;28;p6"/>
          <p:cNvSpPr txBox="1">
            <a:spLocks noGrp="1"/>
          </p:cNvSpPr>
          <p:nvPr>
            <p:ph type="body" idx="1"/>
          </p:nvPr>
        </p:nvSpPr>
        <p:spPr>
          <a:xfrm>
            <a:off x="970212" y="1600200"/>
            <a:ext cx="3496500" cy="39276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9" name="Google Shape;29;p6"/>
          <p:cNvSpPr txBox="1">
            <a:spLocks noGrp="1"/>
          </p:cNvSpPr>
          <p:nvPr>
            <p:ph type="body" idx="2"/>
          </p:nvPr>
        </p:nvSpPr>
        <p:spPr>
          <a:xfrm>
            <a:off x="4677288" y="1600200"/>
            <a:ext cx="3496500" cy="39276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0" name="Google Shape;30;p6"/>
          <p:cNvSpPr txBox="1">
            <a:spLocks noGrp="1"/>
          </p:cNvSpPr>
          <p:nvPr>
            <p:ph type="sldNum" idx="12"/>
          </p:nvPr>
        </p:nvSpPr>
        <p:spPr>
          <a:xfrm>
            <a:off x="4297650" y="5994717"/>
            <a:ext cx="548700" cy="5250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57200" y="451075"/>
            <a:ext cx="8229600" cy="1017000"/>
          </a:xfrm>
          <a:prstGeom prst="rect">
            <a:avLst/>
          </a:prstGeom>
        </p:spPr>
        <p:txBody>
          <a:bodyPr spcFirstLastPara="1" wrap="square" lIns="91425" tIns="91425" rIns="91425" bIns="91425" anchor="ctr" anchorCtr="0"/>
          <a:lstStyle>
            <a:lvl1pPr lvl="0" rtl="0">
              <a:spcBef>
                <a:spcPts val="0"/>
              </a:spcBef>
              <a:spcAft>
                <a:spcPts val="0"/>
              </a:spcAft>
              <a:buSzPts val="1600"/>
              <a:buNone/>
              <a:defRPr>
                <a:highlight>
                  <a:srgbClr val="F3F3F3"/>
                </a:highligh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3" name="Google Shape;33;p7"/>
          <p:cNvSpPr txBox="1">
            <a:spLocks noGrp="1"/>
          </p:cNvSpPr>
          <p:nvPr>
            <p:ph type="body" idx="1"/>
          </p:nvPr>
        </p:nvSpPr>
        <p:spPr>
          <a:xfrm>
            <a:off x="738590" y="1600200"/>
            <a:ext cx="2471100" cy="42333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4" name="Google Shape;34;p7"/>
          <p:cNvSpPr txBox="1">
            <a:spLocks noGrp="1"/>
          </p:cNvSpPr>
          <p:nvPr>
            <p:ph type="body" idx="2"/>
          </p:nvPr>
        </p:nvSpPr>
        <p:spPr>
          <a:xfrm>
            <a:off x="3336450" y="1600200"/>
            <a:ext cx="2471100" cy="42333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5" name="Google Shape;35;p7"/>
          <p:cNvSpPr txBox="1">
            <a:spLocks noGrp="1"/>
          </p:cNvSpPr>
          <p:nvPr>
            <p:ph type="body" idx="3"/>
          </p:nvPr>
        </p:nvSpPr>
        <p:spPr>
          <a:xfrm>
            <a:off x="5934310" y="1600200"/>
            <a:ext cx="2471100" cy="42333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6" name="Google Shape;36;p7"/>
          <p:cNvSpPr txBox="1">
            <a:spLocks noGrp="1"/>
          </p:cNvSpPr>
          <p:nvPr>
            <p:ph type="sldNum" idx="12"/>
          </p:nvPr>
        </p:nvSpPr>
        <p:spPr>
          <a:xfrm>
            <a:off x="4297650" y="5994717"/>
            <a:ext cx="548700" cy="5250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451075"/>
            <a:ext cx="8229600" cy="1017000"/>
          </a:xfrm>
          <a:prstGeom prst="rect">
            <a:avLst/>
          </a:prstGeom>
        </p:spPr>
        <p:txBody>
          <a:bodyPr spcFirstLastPara="1" wrap="square" lIns="91425" tIns="91425" rIns="91425" bIns="91425" anchor="ctr" anchorCtr="0"/>
          <a:lstStyle>
            <a:lvl1pPr lvl="0" rtl="0">
              <a:spcBef>
                <a:spcPts val="0"/>
              </a:spcBef>
              <a:spcAft>
                <a:spcPts val="0"/>
              </a:spcAft>
              <a:buSzPts val="1600"/>
              <a:buNone/>
              <a:defRPr>
                <a:highlight>
                  <a:srgbClr val="F3F3F3"/>
                </a:highligh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9" name="Google Shape;39;p8"/>
          <p:cNvSpPr txBox="1">
            <a:spLocks noGrp="1"/>
          </p:cNvSpPr>
          <p:nvPr>
            <p:ph type="sldNum" idx="12"/>
          </p:nvPr>
        </p:nvSpPr>
        <p:spPr>
          <a:xfrm>
            <a:off x="4297650" y="5994717"/>
            <a:ext cx="548700" cy="5250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9"/>
          <p:cNvSpPr txBox="1">
            <a:spLocks noGrp="1"/>
          </p:cNvSpPr>
          <p:nvPr>
            <p:ph type="body" idx="1"/>
          </p:nvPr>
        </p:nvSpPr>
        <p:spPr>
          <a:xfrm>
            <a:off x="457200" y="5875079"/>
            <a:ext cx="8229600" cy="692700"/>
          </a:xfrm>
          <a:prstGeom prst="rect">
            <a:avLst/>
          </a:prstGeom>
        </p:spPr>
        <p:txBody>
          <a:bodyPr spcFirstLastPara="1" wrap="square" lIns="91425" tIns="91425" rIns="91425" bIns="91425" anchor="t" anchorCtr="0"/>
          <a:lstStyle>
            <a:lvl1pPr marL="457200" lvl="0" indent="-228600" algn="ctr" rtl="0">
              <a:spcBef>
                <a:spcPts val="360"/>
              </a:spcBef>
              <a:spcAft>
                <a:spcPts val="0"/>
              </a:spcAft>
              <a:buClr>
                <a:srgbClr val="999999"/>
              </a:buClr>
              <a:buSzPts val="1200"/>
              <a:buNone/>
              <a:defRPr sz="1200">
                <a:solidFill>
                  <a:srgbClr val="999999"/>
                </a:solidFill>
              </a:defRPr>
            </a:lvl1pPr>
          </a:lstStyle>
          <a:p>
            <a:endParaRPr/>
          </a:p>
        </p:txBody>
      </p:sp>
      <p:sp>
        <p:nvSpPr>
          <p:cNvPr id="42" name="Google Shape;42;p9"/>
          <p:cNvSpPr txBox="1">
            <a:spLocks noGrp="1"/>
          </p:cNvSpPr>
          <p:nvPr>
            <p:ph type="sldNum" idx="12"/>
          </p:nvPr>
        </p:nvSpPr>
        <p:spPr>
          <a:xfrm>
            <a:off x="4297650" y="5994717"/>
            <a:ext cx="548700" cy="5250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hite" type="blank">
  <p:cSld name="BLANK">
    <p:spTree>
      <p:nvGrpSpPr>
        <p:cNvPr id="1" name="Shape 43"/>
        <p:cNvGrpSpPr/>
        <p:nvPr/>
      </p:nvGrpSpPr>
      <p:grpSpPr>
        <a:xfrm>
          <a:off x="0" y="0"/>
          <a:ext cx="0" cy="0"/>
          <a:chOff x="0" y="0"/>
          <a:chExt cx="0" cy="0"/>
        </a:xfrm>
      </p:grpSpPr>
      <p:sp>
        <p:nvSpPr>
          <p:cNvPr id="44" name="Google Shape;44;p10"/>
          <p:cNvSpPr txBox="1">
            <a:spLocks noGrp="1"/>
          </p:cNvSpPr>
          <p:nvPr>
            <p:ph type="sldNum" idx="12"/>
          </p:nvPr>
        </p:nvSpPr>
        <p:spPr>
          <a:xfrm>
            <a:off x="4297650" y="5994717"/>
            <a:ext cx="548700" cy="5250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389850" y="384150"/>
            <a:ext cx="8364300" cy="6089700"/>
          </a:xfrm>
          <a:prstGeom prst="rect">
            <a:avLst/>
          </a:prstGeom>
          <a:noFill/>
          <a:ln w="9525"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a:off x="307650" y="302100"/>
            <a:ext cx="8528700" cy="6253800"/>
          </a:xfrm>
          <a:prstGeom prst="rect">
            <a:avLst/>
          </a:prstGeom>
          <a:noFill/>
          <a:ln w="28575"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title"/>
          </p:nvPr>
        </p:nvSpPr>
        <p:spPr>
          <a:xfrm>
            <a:off x="457200" y="451075"/>
            <a:ext cx="8229600" cy="1017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1pPr>
            <a:lvl2pPr lvl="1" algn="ctr" rtl="0">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2pPr>
            <a:lvl3pPr lvl="2" algn="ctr" rtl="0">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3pPr>
            <a:lvl4pPr lvl="3" algn="ctr" rtl="0">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4pPr>
            <a:lvl5pPr lvl="4" algn="ctr" rtl="0">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5pPr>
            <a:lvl6pPr lvl="5" algn="ctr" rtl="0">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6pPr>
            <a:lvl7pPr lvl="6" algn="ctr" rtl="0">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7pPr>
            <a:lvl8pPr lvl="7" algn="ctr" rtl="0">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8pPr>
            <a:lvl9pPr lvl="8" algn="ctr" rtl="0">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9pPr>
          </a:lstStyle>
          <a:p>
            <a:endParaRPr/>
          </a:p>
        </p:txBody>
      </p:sp>
      <p:sp>
        <p:nvSpPr>
          <p:cNvPr id="9" name="Google Shape;9;p1"/>
          <p:cNvSpPr txBox="1">
            <a:spLocks noGrp="1"/>
          </p:cNvSpPr>
          <p:nvPr>
            <p:ph type="body" idx="1"/>
          </p:nvPr>
        </p:nvSpPr>
        <p:spPr>
          <a:xfrm>
            <a:off x="1251600" y="1697300"/>
            <a:ext cx="6640800" cy="4090200"/>
          </a:xfrm>
          <a:prstGeom prst="rect">
            <a:avLst/>
          </a:prstGeom>
          <a:noFill/>
          <a:ln>
            <a:noFill/>
          </a:ln>
        </p:spPr>
        <p:txBody>
          <a:bodyPr spcFirstLastPara="1" wrap="square" lIns="91425" tIns="91425" rIns="91425" bIns="91425" anchor="t" anchorCtr="0"/>
          <a:lstStyle>
            <a:lvl1pPr marL="457200" lvl="0" indent="-355600" rtl="0">
              <a:spcBef>
                <a:spcPts val="60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1pPr>
            <a:lvl2pPr marL="914400" lvl="1" indent="-3556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2pPr>
            <a:lvl3pPr marL="1371600" lvl="2" indent="-3556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3pPr>
            <a:lvl4pPr marL="1828800" lvl="3" indent="-3556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4pPr>
            <a:lvl5pPr marL="2286000" lvl="4" indent="-3556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5pPr>
            <a:lvl6pPr marL="2743200" lvl="5" indent="-3556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6pPr>
            <a:lvl7pPr marL="3200400" lvl="6" indent="-3556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7pPr>
            <a:lvl8pPr marL="3657600" lvl="7" indent="-3556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8pPr>
            <a:lvl9pPr marL="4114800" lvl="8" indent="-3556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9pPr>
          </a:lstStyle>
          <a:p>
            <a:endParaRPr/>
          </a:p>
        </p:txBody>
      </p:sp>
      <p:sp>
        <p:nvSpPr>
          <p:cNvPr id="10" name="Google Shape;10;p1"/>
          <p:cNvSpPr txBox="1">
            <a:spLocks noGrp="1"/>
          </p:cNvSpPr>
          <p:nvPr>
            <p:ph type="sldNum" idx="12"/>
          </p:nvPr>
        </p:nvSpPr>
        <p:spPr>
          <a:xfrm>
            <a:off x="4297650" y="5994717"/>
            <a:ext cx="548700" cy="525000"/>
          </a:xfrm>
          <a:prstGeom prst="rect">
            <a:avLst/>
          </a:prstGeom>
          <a:noFill/>
          <a:ln>
            <a:noFill/>
          </a:ln>
        </p:spPr>
        <p:txBody>
          <a:bodyPr spcFirstLastPara="1" wrap="square" lIns="91425" tIns="91425" rIns="91425" bIns="91425" anchor="b" anchorCtr="0">
            <a:noAutofit/>
          </a:bodyPr>
          <a:lstStyle>
            <a:lvl1pPr lvl="0" algn="ctr" rtl="0">
              <a:buNone/>
              <a:defRPr sz="1100">
                <a:solidFill>
                  <a:srgbClr val="B7B7B7"/>
                </a:solidFill>
                <a:latin typeface="PT Serif"/>
                <a:ea typeface="PT Serif"/>
                <a:cs typeface="PT Serif"/>
                <a:sym typeface="PT Serif"/>
              </a:defRPr>
            </a:lvl1pPr>
            <a:lvl2pPr lvl="1" algn="ctr" rtl="0">
              <a:buNone/>
              <a:defRPr sz="1100">
                <a:solidFill>
                  <a:srgbClr val="B7B7B7"/>
                </a:solidFill>
                <a:latin typeface="PT Serif"/>
                <a:ea typeface="PT Serif"/>
                <a:cs typeface="PT Serif"/>
                <a:sym typeface="PT Serif"/>
              </a:defRPr>
            </a:lvl2pPr>
            <a:lvl3pPr lvl="2" algn="ctr" rtl="0">
              <a:buNone/>
              <a:defRPr sz="1100">
                <a:solidFill>
                  <a:srgbClr val="B7B7B7"/>
                </a:solidFill>
                <a:latin typeface="PT Serif"/>
                <a:ea typeface="PT Serif"/>
                <a:cs typeface="PT Serif"/>
                <a:sym typeface="PT Serif"/>
              </a:defRPr>
            </a:lvl3pPr>
            <a:lvl4pPr lvl="3" algn="ctr" rtl="0">
              <a:buNone/>
              <a:defRPr sz="1100">
                <a:solidFill>
                  <a:srgbClr val="B7B7B7"/>
                </a:solidFill>
                <a:latin typeface="PT Serif"/>
                <a:ea typeface="PT Serif"/>
                <a:cs typeface="PT Serif"/>
                <a:sym typeface="PT Serif"/>
              </a:defRPr>
            </a:lvl4pPr>
            <a:lvl5pPr lvl="4" algn="ctr" rtl="0">
              <a:buNone/>
              <a:defRPr sz="1100">
                <a:solidFill>
                  <a:srgbClr val="B7B7B7"/>
                </a:solidFill>
                <a:latin typeface="PT Serif"/>
                <a:ea typeface="PT Serif"/>
                <a:cs typeface="PT Serif"/>
                <a:sym typeface="PT Serif"/>
              </a:defRPr>
            </a:lvl5pPr>
            <a:lvl6pPr lvl="5" algn="ctr" rtl="0">
              <a:buNone/>
              <a:defRPr sz="1100">
                <a:solidFill>
                  <a:srgbClr val="B7B7B7"/>
                </a:solidFill>
                <a:latin typeface="PT Serif"/>
                <a:ea typeface="PT Serif"/>
                <a:cs typeface="PT Serif"/>
                <a:sym typeface="PT Serif"/>
              </a:defRPr>
            </a:lvl6pPr>
            <a:lvl7pPr lvl="6" algn="ctr" rtl="0">
              <a:buNone/>
              <a:defRPr sz="1100">
                <a:solidFill>
                  <a:srgbClr val="B7B7B7"/>
                </a:solidFill>
                <a:latin typeface="PT Serif"/>
                <a:ea typeface="PT Serif"/>
                <a:cs typeface="PT Serif"/>
                <a:sym typeface="PT Serif"/>
              </a:defRPr>
            </a:lvl7pPr>
            <a:lvl8pPr lvl="7" algn="ctr" rtl="0">
              <a:buNone/>
              <a:defRPr sz="1100">
                <a:solidFill>
                  <a:srgbClr val="B7B7B7"/>
                </a:solidFill>
                <a:latin typeface="PT Serif"/>
                <a:ea typeface="PT Serif"/>
                <a:cs typeface="PT Serif"/>
                <a:sym typeface="PT Serif"/>
              </a:defRPr>
            </a:lvl8pPr>
            <a:lvl9pPr lvl="8" algn="ctr" rtl="0">
              <a:buNone/>
              <a:defRPr sz="1100">
                <a:solidFill>
                  <a:srgbClr val="B7B7B7"/>
                </a:solidFill>
                <a:latin typeface="PT Serif"/>
                <a:ea typeface="PT Serif"/>
                <a:cs typeface="PT Serif"/>
                <a:sym typeface="PT Serif"/>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2"/>
          <p:cNvSpPr txBox="1">
            <a:spLocks noGrp="1"/>
          </p:cNvSpPr>
          <p:nvPr>
            <p:ph type="ctrTitle"/>
          </p:nvPr>
        </p:nvSpPr>
        <p:spPr>
          <a:xfrm>
            <a:off x="1685850" y="2503675"/>
            <a:ext cx="5606400" cy="15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000"/>
              <a:t>Forced Migration </a:t>
            </a:r>
            <a:endParaRPr sz="7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ctrTitle"/>
          </p:nvPr>
        </p:nvSpPr>
        <p:spPr>
          <a:xfrm>
            <a:off x="1768800" y="572850"/>
            <a:ext cx="5606400" cy="15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John Moore (Followership)</a:t>
            </a:r>
            <a:endParaRPr/>
          </a:p>
        </p:txBody>
      </p:sp>
      <p:pic>
        <p:nvPicPr>
          <p:cNvPr id="109" name="Google Shape;109;p21"/>
          <p:cNvPicPr preferRelativeResize="0"/>
          <p:nvPr/>
        </p:nvPicPr>
        <p:blipFill>
          <a:blip r:embed="rId3">
            <a:alphaModFix/>
          </a:blip>
          <a:stretch>
            <a:fillRect/>
          </a:stretch>
        </p:blipFill>
        <p:spPr>
          <a:xfrm>
            <a:off x="1866900" y="1903325"/>
            <a:ext cx="5009776" cy="3367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ctrTitle"/>
          </p:nvPr>
        </p:nvSpPr>
        <p:spPr>
          <a:xfrm>
            <a:off x="1768800" y="2655750"/>
            <a:ext cx="5606400" cy="15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5" name="Google Shape;115;p22"/>
          <p:cNvPicPr preferRelativeResize="0"/>
          <p:nvPr/>
        </p:nvPicPr>
        <p:blipFill>
          <a:blip r:embed="rId3">
            <a:alphaModFix/>
          </a:blip>
          <a:stretch>
            <a:fillRect/>
          </a:stretch>
        </p:blipFill>
        <p:spPr>
          <a:xfrm>
            <a:off x="1488838" y="1114625"/>
            <a:ext cx="6166325" cy="42068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ctrTitle"/>
          </p:nvPr>
        </p:nvSpPr>
        <p:spPr>
          <a:xfrm>
            <a:off x="1768800" y="2655750"/>
            <a:ext cx="5606400" cy="15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1" name="Google Shape;121;p23"/>
          <p:cNvPicPr preferRelativeResize="0"/>
          <p:nvPr/>
        </p:nvPicPr>
        <p:blipFill>
          <a:blip r:embed="rId3">
            <a:alphaModFix/>
          </a:blip>
          <a:stretch>
            <a:fillRect/>
          </a:stretch>
        </p:blipFill>
        <p:spPr>
          <a:xfrm>
            <a:off x="1526825" y="1483025"/>
            <a:ext cx="5848376" cy="39963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ctrTitle"/>
          </p:nvPr>
        </p:nvSpPr>
        <p:spPr>
          <a:xfrm>
            <a:off x="1542075" y="2372350"/>
            <a:ext cx="5606400" cy="1546500"/>
          </a:xfrm>
          <a:prstGeom prst="rect">
            <a:avLst/>
          </a:prstGeom>
        </p:spPr>
        <p:txBody>
          <a:bodyPr spcFirstLastPara="1" wrap="square" lIns="91425" tIns="91425" rIns="91425" bIns="91425" anchor="ctr" anchorCtr="0">
            <a:noAutofit/>
          </a:bodyPr>
          <a:lstStyle/>
          <a:p>
            <a:pPr marL="457200" lvl="0" indent="-546100" algn="ctr" rtl="0">
              <a:spcBef>
                <a:spcPts val="0"/>
              </a:spcBef>
              <a:spcAft>
                <a:spcPts val="0"/>
              </a:spcAft>
              <a:buSzPts val="5000"/>
              <a:buAutoNum type="arabicPeriod"/>
            </a:pPr>
            <a:r>
              <a:rPr lang="en" sz="5000"/>
              <a:t>Honduras</a:t>
            </a:r>
            <a:endParaRPr sz="5000"/>
          </a:p>
          <a:p>
            <a:pPr marL="0" lvl="0" indent="0" algn="l" rtl="0">
              <a:spcBef>
                <a:spcPts val="0"/>
              </a:spcBef>
              <a:spcAft>
                <a:spcPts val="0"/>
              </a:spcAft>
              <a:buNone/>
            </a:pP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ctrTitle"/>
          </p:nvPr>
        </p:nvSpPr>
        <p:spPr>
          <a:xfrm>
            <a:off x="1669625" y="615350"/>
            <a:ext cx="5606400" cy="15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Background </a:t>
            </a:r>
            <a:endParaRPr/>
          </a:p>
        </p:txBody>
      </p:sp>
      <p:sp>
        <p:nvSpPr>
          <p:cNvPr id="132" name="Google Shape;132;p25"/>
          <p:cNvSpPr txBox="1"/>
          <p:nvPr/>
        </p:nvSpPr>
        <p:spPr>
          <a:xfrm>
            <a:off x="4746750" y="2040400"/>
            <a:ext cx="3648600" cy="3915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Playfair Display"/>
              <a:buChar char="●"/>
            </a:pPr>
            <a:r>
              <a:rPr lang="en" sz="1800">
                <a:solidFill>
                  <a:srgbClr val="FFFFFF"/>
                </a:solidFill>
                <a:latin typeface="Playfair Display"/>
                <a:ea typeface="Playfair Display"/>
                <a:cs typeface="Playfair Display"/>
                <a:sym typeface="Playfair Display"/>
              </a:rPr>
              <a:t>3.4 million Central Americans residing in the US (85% from Northern Triangle)</a:t>
            </a:r>
            <a:endParaRPr sz="180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endParaRPr sz="1800">
              <a:solidFill>
                <a:srgbClr val="FFFFFF"/>
              </a:solidFill>
              <a:latin typeface="Playfair Display"/>
              <a:ea typeface="Playfair Display"/>
              <a:cs typeface="Playfair Display"/>
              <a:sym typeface="Playfair Display"/>
            </a:endParaRPr>
          </a:p>
          <a:p>
            <a:pPr marL="457200" lvl="0" indent="-342900" algn="l" rtl="0">
              <a:spcBef>
                <a:spcPts val="0"/>
              </a:spcBef>
              <a:spcAft>
                <a:spcPts val="0"/>
              </a:spcAft>
              <a:buClr>
                <a:srgbClr val="FFFFFF"/>
              </a:buClr>
              <a:buSzPts val="1800"/>
              <a:buFont typeface="Playfair Display"/>
              <a:buChar char="●"/>
            </a:pPr>
            <a:r>
              <a:rPr lang="en" sz="1800">
                <a:solidFill>
                  <a:srgbClr val="FFFFFF"/>
                </a:solidFill>
                <a:latin typeface="Playfair Display"/>
                <a:ea typeface="Playfair Display"/>
                <a:cs typeface="Playfair Display"/>
                <a:sym typeface="Playfair Display"/>
              </a:rPr>
              <a:t>Difficult visa process; often resort to unconventional means of transportation </a:t>
            </a:r>
            <a:endParaRPr sz="1800">
              <a:solidFill>
                <a:srgbClr val="FFFFFF"/>
              </a:solidFill>
              <a:latin typeface="Playfair Display"/>
              <a:ea typeface="Playfair Display"/>
              <a:cs typeface="Playfair Display"/>
              <a:sym typeface="Playfair Display"/>
            </a:endParaRPr>
          </a:p>
        </p:txBody>
      </p:sp>
      <p:pic>
        <p:nvPicPr>
          <p:cNvPr id="133" name="Google Shape;133;p25"/>
          <p:cNvPicPr preferRelativeResize="0"/>
          <p:nvPr/>
        </p:nvPicPr>
        <p:blipFill>
          <a:blip r:embed="rId3">
            <a:alphaModFix/>
          </a:blip>
          <a:stretch>
            <a:fillRect/>
          </a:stretch>
        </p:blipFill>
        <p:spPr>
          <a:xfrm>
            <a:off x="1072125" y="1941150"/>
            <a:ext cx="3564750" cy="3825800"/>
          </a:xfrm>
          <a:prstGeom prst="rect">
            <a:avLst/>
          </a:prstGeom>
          <a:noFill/>
          <a:ln>
            <a:noFill/>
          </a:ln>
        </p:spPr>
      </p:pic>
      <p:sp>
        <p:nvSpPr>
          <p:cNvPr id="3" name="Rectangle 2">
            <a:extLst>
              <a:ext uri="{FF2B5EF4-FFF2-40B4-BE49-F238E27FC236}">
                <a16:creationId xmlns:a16="http://schemas.microsoft.com/office/drawing/2014/main" id="{814ABA76-4E2B-DA4D-90A8-06AE54F2874E}"/>
              </a:ext>
            </a:extLst>
          </p:cNvPr>
          <p:cNvSpPr/>
          <p:nvPr/>
        </p:nvSpPr>
        <p:spPr>
          <a:xfrm>
            <a:off x="1072125" y="5766950"/>
            <a:ext cx="4572000" cy="738664"/>
          </a:xfrm>
          <a:prstGeom prst="rect">
            <a:avLst/>
          </a:prstGeom>
        </p:spPr>
        <p:txBody>
          <a:bodyPr>
            <a:spAutoFit/>
          </a:bodyPr>
          <a:lstStyle/>
          <a:p>
            <a:r>
              <a:rPr lang="en-US" dirty="0">
                <a:solidFill>
                  <a:srgbClr val="FFFFFF"/>
                </a:solidFill>
                <a:latin typeface="Playfair Display" pitchFamily="2" charset="77"/>
              </a:rPr>
              <a:t>Credits: Al Jazeera</a:t>
            </a:r>
            <a:endParaRPr lang="en-US" dirty="0"/>
          </a:p>
          <a:p>
            <a:br>
              <a:rPr lang="en-US" dirty="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6"/>
          <p:cNvPicPr preferRelativeResize="0"/>
          <p:nvPr/>
        </p:nvPicPr>
        <p:blipFill>
          <a:blip r:embed="rId3">
            <a:alphaModFix/>
          </a:blip>
          <a:stretch>
            <a:fillRect/>
          </a:stretch>
        </p:blipFill>
        <p:spPr>
          <a:xfrm>
            <a:off x="1466850" y="1477800"/>
            <a:ext cx="6210300" cy="3495675"/>
          </a:xfrm>
          <a:prstGeom prst="rect">
            <a:avLst/>
          </a:prstGeom>
          <a:noFill/>
          <a:ln>
            <a:noFill/>
          </a:ln>
        </p:spPr>
      </p:pic>
      <p:sp>
        <p:nvSpPr>
          <p:cNvPr id="139" name="Google Shape;139;p26"/>
          <p:cNvSpPr txBox="1"/>
          <p:nvPr/>
        </p:nvSpPr>
        <p:spPr>
          <a:xfrm>
            <a:off x="1466850" y="4973475"/>
            <a:ext cx="1990500" cy="53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Playfair Display"/>
                <a:ea typeface="Playfair Display"/>
                <a:cs typeface="Playfair Display"/>
                <a:sym typeface="Playfair Display"/>
              </a:rPr>
              <a:t>Credits: Telemundo 51</a:t>
            </a:r>
            <a:endParaRPr sz="1200">
              <a:solidFill>
                <a:srgbClr val="FFFFFF"/>
              </a:solidFill>
              <a:latin typeface="Playfair Display"/>
              <a:ea typeface="Playfair Display"/>
              <a:cs typeface="Playfair Display"/>
              <a:sym typeface="Playfair Display"/>
            </a:endParaRPr>
          </a:p>
        </p:txBody>
      </p:sp>
      <p:sp>
        <p:nvSpPr>
          <p:cNvPr id="140" name="Google Shape;140;p26"/>
          <p:cNvSpPr txBox="1"/>
          <p:nvPr/>
        </p:nvSpPr>
        <p:spPr>
          <a:xfrm>
            <a:off x="1466850" y="719175"/>
            <a:ext cx="6210300" cy="651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Playfair Display"/>
                <a:ea typeface="Playfair Display"/>
                <a:cs typeface="Playfair Display"/>
                <a:sym typeface="Playfair Display"/>
              </a:rPr>
              <a:t>‘La Bestia’</a:t>
            </a:r>
            <a:endParaRPr sz="3000">
              <a:solidFill>
                <a:srgbClr val="FFFFFF"/>
              </a:solidFill>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ctrTitle"/>
          </p:nvPr>
        </p:nvSpPr>
        <p:spPr>
          <a:xfrm>
            <a:off x="1627125" y="587000"/>
            <a:ext cx="5741100" cy="107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‘La Bestia’ - Cont.</a:t>
            </a:r>
            <a:endParaRPr/>
          </a:p>
        </p:txBody>
      </p:sp>
      <p:sp>
        <p:nvSpPr>
          <p:cNvPr id="146" name="Google Shape;146;p27"/>
          <p:cNvSpPr txBox="1"/>
          <p:nvPr/>
        </p:nvSpPr>
        <p:spPr>
          <a:xfrm>
            <a:off x="1275250" y="1657700"/>
            <a:ext cx="6659700" cy="43926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Font typeface="Playfair Display"/>
              <a:buAutoNum type="arabicPeriod"/>
            </a:pPr>
            <a:r>
              <a:rPr lang="en" sz="2000">
                <a:solidFill>
                  <a:srgbClr val="FFFFFF"/>
                </a:solidFill>
                <a:latin typeface="Playfair Display"/>
                <a:ea typeface="Playfair Display"/>
                <a:cs typeface="Playfair Display"/>
                <a:sym typeface="Playfair Display"/>
              </a:rPr>
              <a:t>Dangers </a:t>
            </a:r>
            <a:endParaRPr sz="2000">
              <a:solidFill>
                <a:srgbClr val="FFFFFF"/>
              </a:solidFill>
              <a:latin typeface="Playfair Display"/>
              <a:ea typeface="Playfair Display"/>
              <a:cs typeface="Playfair Display"/>
              <a:sym typeface="Playfair Display"/>
            </a:endParaRPr>
          </a:p>
          <a:p>
            <a:pPr marL="914400" lvl="0" indent="-323850" algn="l" rtl="0">
              <a:spcBef>
                <a:spcPts val="0"/>
              </a:spcBef>
              <a:spcAft>
                <a:spcPts val="0"/>
              </a:spcAft>
              <a:buClr>
                <a:srgbClr val="FFFFFF"/>
              </a:buClr>
              <a:buSzPts val="1500"/>
              <a:buFont typeface="Playfair Display"/>
              <a:buChar char="●"/>
            </a:pPr>
            <a:r>
              <a:rPr lang="en" sz="1500">
                <a:solidFill>
                  <a:srgbClr val="FFFFFF"/>
                </a:solidFill>
                <a:latin typeface="Playfair Display"/>
                <a:ea typeface="Playfair Display"/>
                <a:cs typeface="Playfair Display"/>
                <a:sym typeface="Playfair Display"/>
              </a:rPr>
              <a:t>Physical; heat stroke or falling off</a:t>
            </a:r>
            <a:endParaRPr sz="1500">
              <a:solidFill>
                <a:srgbClr val="FFFFFF"/>
              </a:solidFill>
              <a:latin typeface="Playfair Display"/>
              <a:ea typeface="Playfair Display"/>
              <a:cs typeface="Playfair Display"/>
              <a:sym typeface="Playfair Display"/>
            </a:endParaRPr>
          </a:p>
          <a:p>
            <a:pPr marL="914400" lvl="0" indent="-323850" algn="l" rtl="0">
              <a:spcBef>
                <a:spcPts val="0"/>
              </a:spcBef>
              <a:spcAft>
                <a:spcPts val="0"/>
              </a:spcAft>
              <a:buClr>
                <a:srgbClr val="FFFFFF"/>
              </a:buClr>
              <a:buSzPts val="1500"/>
              <a:buFont typeface="Playfair Display"/>
              <a:buChar char="●"/>
            </a:pPr>
            <a:r>
              <a:rPr lang="en" sz="1500">
                <a:solidFill>
                  <a:srgbClr val="FFFFFF"/>
                </a:solidFill>
                <a:latin typeface="Playfair Display"/>
                <a:ea typeface="Playfair Display"/>
                <a:cs typeface="Playfair Display"/>
                <a:sym typeface="Playfair Display"/>
              </a:rPr>
              <a:t>Gangs; subject to extortion and extreme levels of violence</a:t>
            </a:r>
            <a:endParaRPr sz="150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endParaRPr sz="2000">
              <a:solidFill>
                <a:srgbClr val="FFFFFF"/>
              </a:solidFill>
              <a:latin typeface="Playfair Display"/>
              <a:ea typeface="Playfair Display"/>
              <a:cs typeface="Playfair Display"/>
              <a:sym typeface="Playfair Display"/>
            </a:endParaRPr>
          </a:p>
          <a:p>
            <a:pPr marL="0" lvl="0" indent="0" algn="l" rtl="0">
              <a:spcBef>
                <a:spcPts val="0"/>
              </a:spcBef>
              <a:spcAft>
                <a:spcPts val="0"/>
              </a:spcAft>
              <a:buClr>
                <a:schemeClr val="dk1"/>
              </a:buClr>
              <a:buSzPts val="1100"/>
              <a:buFont typeface="Arial"/>
              <a:buNone/>
            </a:pPr>
            <a:r>
              <a:rPr lang="en" sz="2000">
                <a:solidFill>
                  <a:srgbClr val="FFFFFF"/>
                </a:solidFill>
                <a:latin typeface="Playfair Display"/>
                <a:ea typeface="Playfair Display"/>
                <a:cs typeface="Playfair Display"/>
                <a:sym typeface="Playfair Display"/>
              </a:rPr>
              <a:t>2.   Leadership response = prevention </a:t>
            </a:r>
            <a:endParaRPr sz="2000">
              <a:solidFill>
                <a:srgbClr val="FFFFFF"/>
              </a:solidFill>
              <a:latin typeface="Playfair Display"/>
              <a:ea typeface="Playfair Display"/>
              <a:cs typeface="Playfair Display"/>
              <a:sym typeface="Playfair Display"/>
            </a:endParaRPr>
          </a:p>
          <a:p>
            <a:pPr marL="914400" lvl="0" indent="-323850" algn="l" rtl="0">
              <a:spcBef>
                <a:spcPts val="0"/>
              </a:spcBef>
              <a:spcAft>
                <a:spcPts val="0"/>
              </a:spcAft>
              <a:buClr>
                <a:srgbClr val="FFFFFF"/>
              </a:buClr>
              <a:buSzPts val="1500"/>
              <a:buFont typeface="Playfair Display"/>
              <a:buChar char="●"/>
            </a:pPr>
            <a:r>
              <a:rPr lang="en" sz="1500">
                <a:solidFill>
                  <a:srgbClr val="FFFFFF"/>
                </a:solidFill>
                <a:latin typeface="Playfair Display"/>
                <a:ea typeface="Playfair Display"/>
                <a:cs typeface="Playfair Display"/>
                <a:sym typeface="Playfair Display"/>
              </a:rPr>
              <a:t>Mexican government; regulations to speed up trains, increase border control</a:t>
            </a:r>
            <a:endParaRPr sz="1500">
              <a:solidFill>
                <a:srgbClr val="FFFFFF"/>
              </a:solidFill>
              <a:latin typeface="Playfair Display"/>
              <a:ea typeface="Playfair Display"/>
              <a:cs typeface="Playfair Display"/>
              <a:sym typeface="Playfair Display"/>
            </a:endParaRPr>
          </a:p>
          <a:p>
            <a:pPr marL="914400" lvl="0" indent="-323850" algn="l" rtl="0">
              <a:spcBef>
                <a:spcPts val="0"/>
              </a:spcBef>
              <a:spcAft>
                <a:spcPts val="0"/>
              </a:spcAft>
              <a:buClr>
                <a:srgbClr val="FFFFFF"/>
              </a:buClr>
              <a:buSzPts val="1500"/>
              <a:buFont typeface="Playfair Display"/>
              <a:buChar char="●"/>
            </a:pPr>
            <a:r>
              <a:rPr lang="en" sz="1500">
                <a:solidFill>
                  <a:srgbClr val="FFFFFF"/>
                </a:solidFill>
                <a:latin typeface="Playfair Display"/>
                <a:ea typeface="Playfair Display"/>
                <a:cs typeface="Playfair Display"/>
                <a:sym typeface="Playfair Display"/>
              </a:rPr>
              <a:t>US government; composition of a song to warn potential migrants of the dangers of La Bestia</a:t>
            </a:r>
            <a:endParaRPr sz="1500">
              <a:solidFill>
                <a:srgbClr val="FFFFFF"/>
              </a:solidFill>
              <a:latin typeface="Playfair Display"/>
              <a:ea typeface="Playfair Display"/>
              <a:cs typeface="Playfair Display"/>
              <a:sym typeface="Playfair Display"/>
            </a:endParaRPr>
          </a:p>
          <a:p>
            <a:pPr marL="914400" lvl="0" indent="-323850" algn="l" rtl="0">
              <a:spcBef>
                <a:spcPts val="0"/>
              </a:spcBef>
              <a:spcAft>
                <a:spcPts val="0"/>
              </a:spcAft>
              <a:buClr>
                <a:srgbClr val="FFFFFF"/>
              </a:buClr>
              <a:buSzPts val="1500"/>
              <a:buFont typeface="Playfair Display"/>
              <a:buChar char="●"/>
            </a:pPr>
            <a:r>
              <a:rPr lang="en" sz="1500">
                <a:solidFill>
                  <a:srgbClr val="FFFFFF"/>
                </a:solidFill>
                <a:latin typeface="Playfair Display"/>
                <a:ea typeface="Playfair Display"/>
                <a:cs typeface="Playfair Display"/>
                <a:sym typeface="Playfair Display"/>
              </a:rPr>
              <a:t>Honduran government: ‘Law on protection of Immigrants’ and activities </a:t>
            </a:r>
            <a:endParaRPr sz="150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endParaRPr sz="150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r>
              <a:rPr lang="en" sz="2000">
                <a:solidFill>
                  <a:srgbClr val="FFFFFF"/>
                </a:solidFill>
                <a:latin typeface="Playfair Display"/>
                <a:ea typeface="Playfair Display"/>
                <a:cs typeface="Playfair Display"/>
                <a:sym typeface="Playfair Display"/>
              </a:rPr>
              <a:t>3.   Situational leadership </a:t>
            </a:r>
            <a:endParaRPr sz="2000">
              <a:solidFill>
                <a:srgbClr val="FFFFFF"/>
              </a:solidFill>
              <a:latin typeface="Playfair Display"/>
              <a:ea typeface="Playfair Display"/>
              <a:cs typeface="Playfair Display"/>
              <a:sym typeface="Playfair Display"/>
            </a:endParaRPr>
          </a:p>
          <a:p>
            <a:pPr marL="914400" lvl="0" indent="-323850" algn="l" rtl="0">
              <a:spcBef>
                <a:spcPts val="0"/>
              </a:spcBef>
              <a:spcAft>
                <a:spcPts val="0"/>
              </a:spcAft>
              <a:buClr>
                <a:srgbClr val="FFFFFF"/>
              </a:buClr>
              <a:buSzPts val="1500"/>
              <a:buFont typeface="Playfair Display"/>
              <a:buChar char="●"/>
            </a:pPr>
            <a:r>
              <a:rPr lang="en" sz="1500">
                <a:solidFill>
                  <a:srgbClr val="FFFFFF"/>
                </a:solidFill>
                <a:latin typeface="Playfair Display"/>
                <a:ea typeface="Playfair Display"/>
                <a:cs typeface="Playfair Display"/>
                <a:sym typeface="Playfair Display"/>
              </a:rPr>
              <a:t>Hershey and Blanchard</a:t>
            </a:r>
            <a:endParaRPr sz="1500">
              <a:solidFill>
                <a:srgbClr val="FFFFFF"/>
              </a:solidFill>
              <a:latin typeface="Playfair Display"/>
              <a:ea typeface="Playfair Display"/>
              <a:cs typeface="Playfair Display"/>
              <a:sym typeface="Playfair Display"/>
            </a:endParaRPr>
          </a:p>
          <a:p>
            <a:pPr marL="1371600" lvl="0" indent="0" algn="l" rtl="0">
              <a:spcBef>
                <a:spcPts val="0"/>
              </a:spcBef>
              <a:spcAft>
                <a:spcPts val="0"/>
              </a:spcAft>
              <a:buNone/>
            </a:pPr>
            <a:endParaRPr sz="200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endParaRPr sz="200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endParaRPr sz="2000">
              <a:solidFill>
                <a:srgbClr val="FFFFFF"/>
              </a:solidFill>
              <a:latin typeface="Playfair Display"/>
              <a:ea typeface="Playfair Display"/>
              <a:cs typeface="Playfair Display"/>
              <a:sym typeface="Playfair Displ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ctrTitle"/>
          </p:nvPr>
        </p:nvSpPr>
        <p:spPr>
          <a:xfrm>
            <a:off x="1669600" y="2088975"/>
            <a:ext cx="5606400" cy="15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2. Rohingya</a:t>
            </a:r>
            <a:endParaRPr sz="5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ctrTitle"/>
          </p:nvPr>
        </p:nvSpPr>
        <p:spPr>
          <a:xfrm>
            <a:off x="1669625" y="615350"/>
            <a:ext cx="5606400" cy="15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Background </a:t>
            </a:r>
            <a:endParaRPr/>
          </a:p>
        </p:txBody>
      </p:sp>
      <p:sp>
        <p:nvSpPr>
          <p:cNvPr id="157" name="Google Shape;157;p29"/>
          <p:cNvSpPr txBox="1"/>
          <p:nvPr/>
        </p:nvSpPr>
        <p:spPr>
          <a:xfrm>
            <a:off x="4973475" y="1927050"/>
            <a:ext cx="3258900" cy="37974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Font typeface="Playfair Display"/>
              <a:buChar char="●"/>
            </a:pPr>
            <a:r>
              <a:rPr lang="en" sz="2000">
                <a:solidFill>
                  <a:srgbClr val="FFFFFF"/>
                </a:solidFill>
                <a:latin typeface="Playfair Display"/>
                <a:ea typeface="Playfair Display"/>
                <a:cs typeface="Playfair Display"/>
                <a:sym typeface="Playfair Display"/>
              </a:rPr>
              <a:t>95,000 refugees crossing border since 2017</a:t>
            </a:r>
            <a:endParaRPr sz="200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endParaRPr sz="2000">
              <a:solidFill>
                <a:srgbClr val="FFFFFF"/>
              </a:solidFill>
              <a:latin typeface="Playfair Display"/>
              <a:ea typeface="Playfair Display"/>
              <a:cs typeface="Playfair Display"/>
              <a:sym typeface="Playfair Display"/>
            </a:endParaRPr>
          </a:p>
          <a:p>
            <a:pPr marL="457200" lvl="0" indent="-355600" algn="l" rtl="0">
              <a:spcBef>
                <a:spcPts val="0"/>
              </a:spcBef>
              <a:spcAft>
                <a:spcPts val="0"/>
              </a:spcAft>
              <a:buClr>
                <a:srgbClr val="FFFFFF"/>
              </a:buClr>
              <a:buSzPts val="2000"/>
              <a:buFont typeface="Playfair Display"/>
              <a:buChar char="●"/>
            </a:pPr>
            <a:r>
              <a:rPr lang="en" sz="2000">
                <a:solidFill>
                  <a:srgbClr val="FFFFFF"/>
                </a:solidFill>
                <a:latin typeface="Playfair Display"/>
                <a:ea typeface="Playfair Display"/>
                <a:cs typeface="Playfair Display"/>
                <a:sym typeface="Playfair Display"/>
              </a:rPr>
              <a:t>Governed as a military state</a:t>
            </a:r>
            <a:endParaRPr sz="200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endParaRPr sz="2000">
              <a:solidFill>
                <a:srgbClr val="FFFFFF"/>
              </a:solidFill>
              <a:latin typeface="Playfair Display"/>
              <a:ea typeface="Playfair Display"/>
              <a:cs typeface="Playfair Display"/>
              <a:sym typeface="Playfair Display"/>
            </a:endParaRPr>
          </a:p>
          <a:p>
            <a:pPr marL="457200" lvl="0" indent="-355600" algn="l" rtl="0">
              <a:spcBef>
                <a:spcPts val="0"/>
              </a:spcBef>
              <a:spcAft>
                <a:spcPts val="0"/>
              </a:spcAft>
              <a:buClr>
                <a:srgbClr val="FFFFFF"/>
              </a:buClr>
              <a:buSzPts val="2000"/>
              <a:buFont typeface="Playfair Display"/>
              <a:buChar char="●"/>
            </a:pPr>
            <a:r>
              <a:rPr lang="en" sz="2000">
                <a:solidFill>
                  <a:srgbClr val="FFFFFF"/>
                </a:solidFill>
                <a:latin typeface="Playfair Display"/>
                <a:ea typeface="Playfair Display"/>
                <a:cs typeface="Playfair Display"/>
                <a:sym typeface="Playfair Display"/>
              </a:rPr>
              <a:t>Utilize power within their identity</a:t>
            </a:r>
            <a:endParaRPr sz="200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endParaRPr sz="2000">
              <a:solidFill>
                <a:srgbClr val="FFFFFF"/>
              </a:solidFill>
            </a:endParaRPr>
          </a:p>
          <a:p>
            <a:pPr marL="0" lvl="0" indent="0" algn="l" rtl="0">
              <a:spcBef>
                <a:spcPts val="0"/>
              </a:spcBef>
              <a:spcAft>
                <a:spcPts val="0"/>
              </a:spcAft>
              <a:buNone/>
            </a:pPr>
            <a:endParaRPr sz="2000">
              <a:solidFill>
                <a:srgbClr val="FFFFFF"/>
              </a:solidFill>
            </a:endParaRPr>
          </a:p>
        </p:txBody>
      </p:sp>
      <p:pic>
        <p:nvPicPr>
          <p:cNvPr id="158" name="Google Shape;158;p29"/>
          <p:cNvPicPr preferRelativeResize="0"/>
          <p:nvPr/>
        </p:nvPicPr>
        <p:blipFill>
          <a:blip r:embed="rId3">
            <a:alphaModFix/>
          </a:blip>
          <a:stretch>
            <a:fillRect/>
          </a:stretch>
        </p:blipFill>
        <p:spPr>
          <a:xfrm>
            <a:off x="932150" y="1927050"/>
            <a:ext cx="3823352" cy="3400650"/>
          </a:xfrm>
          <a:prstGeom prst="rect">
            <a:avLst/>
          </a:prstGeom>
          <a:noFill/>
          <a:ln>
            <a:noFill/>
          </a:ln>
        </p:spPr>
      </p:pic>
      <p:sp>
        <p:nvSpPr>
          <p:cNvPr id="2" name="Rectangle 1">
            <a:extLst>
              <a:ext uri="{FF2B5EF4-FFF2-40B4-BE49-F238E27FC236}">
                <a16:creationId xmlns:a16="http://schemas.microsoft.com/office/drawing/2014/main" id="{D1697AEC-9FE5-2149-8A8A-4369564F7F43}"/>
              </a:ext>
            </a:extLst>
          </p:cNvPr>
          <p:cNvSpPr/>
          <p:nvPr/>
        </p:nvSpPr>
        <p:spPr>
          <a:xfrm>
            <a:off x="932150" y="5449300"/>
            <a:ext cx="4572000" cy="738664"/>
          </a:xfrm>
          <a:prstGeom prst="rect">
            <a:avLst/>
          </a:prstGeom>
        </p:spPr>
        <p:txBody>
          <a:bodyPr>
            <a:spAutoFit/>
          </a:bodyPr>
          <a:lstStyle/>
          <a:p>
            <a:r>
              <a:rPr lang="en-US" dirty="0">
                <a:solidFill>
                  <a:srgbClr val="FFFFFF"/>
                </a:solidFill>
                <a:latin typeface="Playfair Display" pitchFamily="2" charset="77"/>
              </a:rPr>
              <a:t>Credits: Al Jazeera</a:t>
            </a:r>
            <a:endParaRPr lang="en-US" dirty="0"/>
          </a:p>
          <a:p>
            <a:br>
              <a:rPr lang="en-US" dirty="0"/>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ctrTitle"/>
          </p:nvPr>
        </p:nvSpPr>
        <p:spPr>
          <a:xfrm>
            <a:off x="1768800" y="2082925"/>
            <a:ext cx="5606400" cy="240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Overall Changes in  Leadership</a:t>
            </a:r>
            <a:endParaRPr sz="5000"/>
          </a:p>
          <a:p>
            <a:pPr marL="0" lvl="0" indent="0" algn="ctr" rtl="0">
              <a:spcBef>
                <a:spcPts val="0"/>
              </a:spcBef>
              <a:spcAft>
                <a:spcPts val="0"/>
              </a:spcAft>
              <a:buNone/>
            </a:pPr>
            <a:endParaRPr sz="5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1768800" y="595575"/>
            <a:ext cx="5407200" cy="129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Flow of Presentation </a:t>
            </a:r>
            <a:endParaRPr/>
          </a:p>
        </p:txBody>
      </p:sp>
      <p:sp>
        <p:nvSpPr>
          <p:cNvPr id="57" name="Google Shape;57;p13"/>
          <p:cNvSpPr txBox="1"/>
          <p:nvPr/>
        </p:nvSpPr>
        <p:spPr>
          <a:xfrm>
            <a:off x="815800" y="1963350"/>
            <a:ext cx="3731816" cy="4327722"/>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FFFF"/>
              </a:buClr>
              <a:buSzPts val="2000"/>
              <a:buFont typeface="Playfair Display"/>
              <a:buAutoNum type="arabicPeriod"/>
            </a:pPr>
            <a:r>
              <a:rPr lang="en" sz="2000" dirty="0">
                <a:solidFill>
                  <a:srgbClr val="FFFFFF"/>
                </a:solidFill>
                <a:latin typeface="Playfair Display"/>
                <a:ea typeface="Playfair Display"/>
                <a:cs typeface="Playfair Display"/>
                <a:sym typeface="Playfair Display"/>
              </a:rPr>
              <a:t>Background and Terminology </a:t>
            </a:r>
            <a:endParaRPr sz="2000" dirty="0">
              <a:solidFill>
                <a:srgbClr val="FFFFFF"/>
              </a:solidFill>
              <a:latin typeface="Playfair Display"/>
              <a:ea typeface="Playfair Display"/>
              <a:cs typeface="Playfair Display"/>
              <a:sym typeface="Playfair Display"/>
            </a:endParaRPr>
          </a:p>
          <a:p>
            <a:pPr marL="457200" lvl="0" indent="0" algn="l" rtl="0">
              <a:spcBef>
                <a:spcPts val="0"/>
              </a:spcBef>
              <a:spcAft>
                <a:spcPts val="0"/>
              </a:spcAft>
              <a:buNone/>
            </a:pPr>
            <a:endParaRPr dirty="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r>
              <a:rPr lang="en" dirty="0">
                <a:solidFill>
                  <a:srgbClr val="FFFFFF"/>
                </a:solidFill>
                <a:latin typeface="Playfair Display"/>
                <a:ea typeface="Playfair Display"/>
                <a:cs typeface="Playfair Display"/>
                <a:sym typeface="Playfair Display"/>
              </a:rPr>
              <a:t>  </a:t>
            </a:r>
            <a:r>
              <a:rPr lang="en" sz="2000" dirty="0">
                <a:solidFill>
                  <a:srgbClr val="FFFFFF"/>
                </a:solidFill>
                <a:latin typeface="Playfair Display"/>
                <a:ea typeface="Playfair Display"/>
                <a:cs typeface="Playfair Display"/>
                <a:sym typeface="Playfair Display"/>
              </a:rPr>
              <a:t>2. What leadership concepts </a:t>
            </a:r>
            <a:endParaRPr sz="2000" dirty="0">
              <a:solidFill>
                <a:srgbClr val="FFFFFF"/>
              </a:solidFill>
              <a:latin typeface="Playfair Display"/>
              <a:ea typeface="Playfair Display"/>
              <a:cs typeface="Playfair Display"/>
              <a:sym typeface="Playfair Display"/>
            </a:endParaRPr>
          </a:p>
          <a:p>
            <a:pPr marL="0" lvl="0" indent="457200" algn="l" rtl="0">
              <a:spcBef>
                <a:spcPts val="0"/>
              </a:spcBef>
              <a:spcAft>
                <a:spcPts val="0"/>
              </a:spcAft>
              <a:buNone/>
            </a:pPr>
            <a:r>
              <a:rPr lang="en" sz="2000" dirty="0">
                <a:solidFill>
                  <a:srgbClr val="FFFFFF"/>
                </a:solidFill>
                <a:latin typeface="Playfair Display"/>
                <a:ea typeface="Playfair Display"/>
                <a:cs typeface="Playfair Display"/>
                <a:sym typeface="Playfair Display"/>
              </a:rPr>
              <a:t>are applicable globally?</a:t>
            </a:r>
            <a:endParaRPr sz="2000" dirty="0">
              <a:solidFill>
                <a:srgbClr val="FFFFFF"/>
              </a:solidFill>
              <a:latin typeface="Playfair Display"/>
              <a:ea typeface="Playfair Display"/>
              <a:cs typeface="Playfair Display"/>
              <a:sym typeface="Playfair Display"/>
            </a:endParaRPr>
          </a:p>
          <a:p>
            <a:pPr marL="0" lvl="0" indent="457200" algn="l" rtl="0">
              <a:spcBef>
                <a:spcPts val="0"/>
              </a:spcBef>
              <a:spcAft>
                <a:spcPts val="0"/>
              </a:spcAft>
              <a:buNone/>
            </a:pPr>
            <a:endParaRPr sz="2000" dirty="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r>
              <a:rPr lang="en" sz="2000" dirty="0">
                <a:solidFill>
                  <a:srgbClr val="FFFFFF"/>
                </a:solidFill>
                <a:latin typeface="Playfair Display"/>
                <a:ea typeface="Playfair Display"/>
                <a:cs typeface="Playfair Display"/>
                <a:sym typeface="Playfair Display"/>
              </a:rPr>
              <a:t>  3.  How does media cover </a:t>
            </a:r>
            <a:endParaRPr sz="2000" dirty="0">
              <a:solidFill>
                <a:srgbClr val="FFFFFF"/>
              </a:solidFill>
              <a:latin typeface="Playfair Display"/>
              <a:ea typeface="Playfair Display"/>
              <a:cs typeface="Playfair Display"/>
              <a:sym typeface="Playfair Display"/>
            </a:endParaRPr>
          </a:p>
          <a:p>
            <a:pPr marL="0" lvl="0" indent="457200" algn="l" rtl="0">
              <a:spcBef>
                <a:spcPts val="0"/>
              </a:spcBef>
              <a:spcAft>
                <a:spcPts val="0"/>
              </a:spcAft>
              <a:buNone/>
            </a:pPr>
            <a:r>
              <a:rPr lang="en" sz="2000" dirty="0">
                <a:solidFill>
                  <a:srgbClr val="FFFFFF"/>
                </a:solidFill>
                <a:latin typeface="Playfair Display"/>
                <a:ea typeface="Playfair Display"/>
                <a:cs typeface="Playfair Display"/>
                <a:sym typeface="Playfair Display"/>
              </a:rPr>
              <a:t>this issue?</a:t>
            </a:r>
            <a:endParaRPr sz="2000" dirty="0">
              <a:solidFill>
                <a:srgbClr val="FFFFFF"/>
              </a:solidFill>
              <a:latin typeface="Playfair Display"/>
              <a:ea typeface="Playfair Display"/>
              <a:cs typeface="Playfair Display"/>
              <a:sym typeface="Playfair Display"/>
            </a:endParaRPr>
          </a:p>
          <a:p>
            <a:pPr marL="0" lvl="0" indent="457200" algn="l" rtl="0">
              <a:spcBef>
                <a:spcPts val="0"/>
              </a:spcBef>
              <a:spcAft>
                <a:spcPts val="0"/>
              </a:spcAft>
              <a:buNone/>
            </a:pPr>
            <a:endParaRPr sz="2000" dirty="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r>
              <a:rPr lang="en" sz="2000" dirty="0">
                <a:solidFill>
                  <a:srgbClr val="FFFFFF"/>
                </a:solidFill>
                <a:latin typeface="Playfair Display"/>
                <a:ea typeface="Playfair Display"/>
                <a:cs typeface="Playfair Display"/>
                <a:sym typeface="Playfair Display"/>
              </a:rPr>
              <a:t>  4. 	Examination of forced </a:t>
            </a:r>
            <a:endParaRPr sz="2000" dirty="0">
              <a:solidFill>
                <a:srgbClr val="FFFFFF"/>
              </a:solidFill>
              <a:latin typeface="Playfair Display"/>
              <a:ea typeface="Playfair Display"/>
              <a:cs typeface="Playfair Display"/>
              <a:sym typeface="Playfair Display"/>
            </a:endParaRPr>
          </a:p>
          <a:p>
            <a:pPr marL="0" lvl="0" indent="457200" algn="l" rtl="0">
              <a:spcBef>
                <a:spcPts val="0"/>
              </a:spcBef>
              <a:spcAft>
                <a:spcPts val="0"/>
              </a:spcAft>
              <a:buNone/>
            </a:pPr>
            <a:r>
              <a:rPr lang="en" sz="2000" dirty="0">
                <a:solidFill>
                  <a:srgbClr val="FFFFFF"/>
                </a:solidFill>
                <a:latin typeface="Playfair Display"/>
                <a:ea typeface="Playfair Display"/>
                <a:cs typeface="Playfair Display"/>
                <a:sym typeface="Playfair Display"/>
              </a:rPr>
              <a:t>migration:</a:t>
            </a:r>
            <a:endParaRPr sz="2000" dirty="0">
              <a:solidFill>
                <a:srgbClr val="FFFFFF"/>
              </a:solidFill>
              <a:latin typeface="Playfair Display"/>
              <a:ea typeface="Playfair Display"/>
              <a:cs typeface="Playfair Display"/>
              <a:sym typeface="Playfair Display"/>
            </a:endParaRPr>
          </a:p>
          <a:p>
            <a:pPr marL="914400" lvl="0" indent="-355600" algn="l" rtl="0">
              <a:spcBef>
                <a:spcPts val="0"/>
              </a:spcBef>
              <a:spcAft>
                <a:spcPts val="0"/>
              </a:spcAft>
              <a:buClr>
                <a:srgbClr val="FFFFFF"/>
              </a:buClr>
              <a:buSzPts val="2000"/>
              <a:buFont typeface="Playfair Display"/>
              <a:buChar char="-"/>
            </a:pPr>
            <a:r>
              <a:rPr lang="en" sz="2000" dirty="0">
                <a:solidFill>
                  <a:srgbClr val="FFFFFF"/>
                </a:solidFill>
                <a:latin typeface="Playfair Display"/>
                <a:ea typeface="Playfair Display"/>
                <a:cs typeface="Playfair Display"/>
                <a:sym typeface="Playfair Display"/>
              </a:rPr>
              <a:t>Honduras</a:t>
            </a:r>
            <a:endParaRPr sz="2000" dirty="0">
              <a:solidFill>
                <a:srgbClr val="FFFFFF"/>
              </a:solidFill>
              <a:latin typeface="Playfair Display"/>
              <a:ea typeface="Playfair Display"/>
              <a:cs typeface="Playfair Display"/>
              <a:sym typeface="Playfair Display"/>
            </a:endParaRPr>
          </a:p>
          <a:p>
            <a:pPr marL="914400" lvl="0" indent="-355600" algn="l" rtl="0">
              <a:spcBef>
                <a:spcPts val="0"/>
              </a:spcBef>
              <a:spcAft>
                <a:spcPts val="0"/>
              </a:spcAft>
              <a:buClr>
                <a:srgbClr val="FFFFFF"/>
              </a:buClr>
              <a:buSzPts val="2000"/>
              <a:buFont typeface="Playfair Display"/>
              <a:buChar char="-"/>
            </a:pPr>
            <a:r>
              <a:rPr lang="en" sz="2000" dirty="0">
                <a:solidFill>
                  <a:srgbClr val="FFFFFF"/>
                </a:solidFill>
                <a:latin typeface="Playfair Display"/>
                <a:ea typeface="Playfair Display"/>
                <a:cs typeface="Playfair Display"/>
                <a:sym typeface="Playfair Display"/>
              </a:rPr>
              <a:t>Rohingya</a:t>
            </a:r>
            <a:endParaRPr sz="2000" dirty="0">
              <a:solidFill>
                <a:srgbClr val="FFFFFF"/>
              </a:solidFill>
              <a:latin typeface="Playfair Display"/>
              <a:ea typeface="Playfair Display"/>
              <a:cs typeface="Playfair Display"/>
              <a:sym typeface="Playfair Display"/>
            </a:endParaRPr>
          </a:p>
          <a:p>
            <a:pPr marL="0" lvl="0" indent="457200" algn="l" rtl="0">
              <a:spcBef>
                <a:spcPts val="0"/>
              </a:spcBef>
              <a:spcAft>
                <a:spcPts val="0"/>
              </a:spcAft>
              <a:buNone/>
            </a:pPr>
            <a:endParaRPr sz="2000" dirty="0">
              <a:solidFill>
                <a:srgbClr val="FFFFFF"/>
              </a:solidFill>
              <a:latin typeface="Playfair Display"/>
              <a:ea typeface="Playfair Display"/>
              <a:cs typeface="Playfair Display"/>
              <a:sym typeface="Playfair Display"/>
            </a:endParaRPr>
          </a:p>
          <a:p>
            <a:pPr marL="0" lvl="0" indent="457200" algn="l" rtl="0">
              <a:spcBef>
                <a:spcPts val="0"/>
              </a:spcBef>
              <a:spcAft>
                <a:spcPts val="0"/>
              </a:spcAft>
              <a:buNone/>
            </a:pPr>
            <a:endParaRPr sz="2000" dirty="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endParaRPr sz="2000" dirty="0">
              <a:solidFill>
                <a:srgbClr val="FFFFFF"/>
              </a:solidFill>
              <a:latin typeface="Playfair Display"/>
              <a:ea typeface="Playfair Display"/>
              <a:cs typeface="Playfair Display"/>
              <a:sym typeface="Playfair Display"/>
            </a:endParaRPr>
          </a:p>
        </p:txBody>
      </p:sp>
      <p:sp>
        <p:nvSpPr>
          <p:cNvPr id="58" name="Google Shape;58;p13"/>
          <p:cNvSpPr txBox="1"/>
          <p:nvPr/>
        </p:nvSpPr>
        <p:spPr>
          <a:xfrm>
            <a:off x="4659874" y="1963350"/>
            <a:ext cx="3764797" cy="4327722"/>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FFFF"/>
                </a:solidFill>
                <a:latin typeface="Playfair Display"/>
                <a:ea typeface="Playfair Display"/>
                <a:cs typeface="Playfair Display"/>
                <a:sym typeface="Playfair Display"/>
              </a:rPr>
              <a:t>  5.  Leadership and </a:t>
            </a:r>
            <a:endParaRPr sz="2000">
              <a:solidFill>
                <a:srgbClr val="FFFFFF"/>
              </a:solidFill>
              <a:latin typeface="Playfair Display"/>
              <a:ea typeface="Playfair Display"/>
              <a:cs typeface="Playfair Display"/>
              <a:sym typeface="Playfair Display"/>
            </a:endParaRPr>
          </a:p>
          <a:p>
            <a:pPr marL="0" lvl="0" indent="457200" algn="l" rtl="0">
              <a:spcBef>
                <a:spcPts val="0"/>
              </a:spcBef>
              <a:spcAft>
                <a:spcPts val="0"/>
              </a:spcAft>
              <a:buNone/>
            </a:pPr>
            <a:r>
              <a:rPr lang="en" sz="2000">
                <a:solidFill>
                  <a:srgbClr val="FFFFFF"/>
                </a:solidFill>
                <a:latin typeface="Playfair Display"/>
                <a:ea typeface="Playfair Display"/>
                <a:cs typeface="Playfair Display"/>
                <a:sym typeface="Playfair Display"/>
              </a:rPr>
              <a:t>Identity</a:t>
            </a:r>
            <a:endParaRPr sz="200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endParaRPr sz="200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r>
              <a:rPr lang="en" sz="2000">
                <a:solidFill>
                  <a:srgbClr val="FFFFFF"/>
                </a:solidFill>
                <a:latin typeface="Playfair Display"/>
                <a:ea typeface="Playfair Display"/>
                <a:cs typeface="Playfair Display"/>
                <a:sym typeface="Playfair Display"/>
              </a:rPr>
              <a:t>  6.  Leadership and Power</a:t>
            </a:r>
            <a:endParaRPr sz="200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endParaRPr sz="200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r>
              <a:rPr lang="en" sz="2000">
                <a:solidFill>
                  <a:srgbClr val="FFFFFF"/>
                </a:solidFill>
                <a:latin typeface="Playfair Display"/>
                <a:ea typeface="Playfair Display"/>
                <a:cs typeface="Playfair Display"/>
                <a:sym typeface="Playfair Display"/>
              </a:rPr>
              <a:t>  7.  Christian Perspective </a:t>
            </a:r>
            <a:endParaRPr sz="2000">
              <a:solidFill>
                <a:srgbClr val="FFFFFF"/>
              </a:solidFill>
              <a:latin typeface="Playfair Display"/>
              <a:ea typeface="Playfair Display"/>
              <a:cs typeface="Playfair Display"/>
              <a:sym typeface="Playfair Displ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ctrTitle"/>
          </p:nvPr>
        </p:nvSpPr>
        <p:spPr>
          <a:xfrm>
            <a:off x="1697950" y="686200"/>
            <a:ext cx="5486100" cy="118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Guiding Principles</a:t>
            </a:r>
            <a:endParaRPr/>
          </a:p>
        </p:txBody>
      </p:sp>
      <p:sp>
        <p:nvSpPr>
          <p:cNvPr id="169" name="Google Shape;169;p31"/>
          <p:cNvSpPr txBox="1"/>
          <p:nvPr/>
        </p:nvSpPr>
        <p:spPr>
          <a:xfrm>
            <a:off x="1105200" y="1955375"/>
            <a:ext cx="7098900" cy="381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endParaRPr sz="2000" dirty="0">
              <a:solidFill>
                <a:srgbClr val="FFFFFF"/>
              </a:solidFill>
              <a:latin typeface="Playfair Display"/>
              <a:ea typeface="Playfair Display"/>
              <a:cs typeface="Playfair Display"/>
              <a:sym typeface="Playfair Display"/>
            </a:endParaRPr>
          </a:p>
          <a:p>
            <a:pPr marL="457200" lvl="0" indent="0" algn="l" rtl="0">
              <a:spcBef>
                <a:spcPts val="0"/>
              </a:spcBef>
              <a:spcAft>
                <a:spcPts val="0"/>
              </a:spcAft>
              <a:buNone/>
            </a:pPr>
            <a:r>
              <a:rPr lang="en" sz="3000" dirty="0">
                <a:solidFill>
                  <a:srgbClr val="FFFFFF"/>
                </a:solidFill>
                <a:latin typeface="Playfair Display"/>
                <a:ea typeface="Playfair Display"/>
                <a:cs typeface="Playfair Display"/>
                <a:sym typeface="Playfair Display"/>
              </a:rPr>
              <a:t>Global				State </a:t>
            </a:r>
            <a:endParaRPr sz="3000" dirty="0">
              <a:solidFill>
                <a:srgbClr val="FFFFFF"/>
              </a:solidFill>
              <a:latin typeface="Playfair Display"/>
              <a:ea typeface="Playfair Display"/>
              <a:cs typeface="Playfair Display"/>
              <a:sym typeface="Playfair Display"/>
            </a:endParaRPr>
          </a:p>
          <a:p>
            <a:pPr marL="457200" lvl="0" indent="0" algn="l" rtl="0">
              <a:spcBef>
                <a:spcPts val="0"/>
              </a:spcBef>
              <a:spcAft>
                <a:spcPts val="0"/>
              </a:spcAft>
              <a:buNone/>
            </a:pPr>
            <a:r>
              <a:rPr lang="en" sz="2000" dirty="0">
                <a:solidFill>
                  <a:srgbClr val="FFFFFF"/>
                </a:solidFill>
                <a:latin typeface="Playfair Display"/>
                <a:ea typeface="Playfair Display"/>
                <a:cs typeface="Playfair Display"/>
                <a:sym typeface="Playfair Display"/>
              </a:rPr>
              <a:t>= UN focused			= Responsibility of </a:t>
            </a:r>
            <a:endParaRPr sz="2000" dirty="0">
              <a:solidFill>
                <a:srgbClr val="FFFFFF"/>
              </a:solidFill>
              <a:latin typeface="Playfair Display"/>
              <a:ea typeface="Playfair Display"/>
              <a:cs typeface="Playfair Display"/>
              <a:sym typeface="Playfair Display"/>
            </a:endParaRPr>
          </a:p>
          <a:p>
            <a:pPr marL="4114800" lvl="0" indent="457200" algn="l" rtl="0">
              <a:spcBef>
                <a:spcPts val="0"/>
              </a:spcBef>
              <a:spcAft>
                <a:spcPts val="0"/>
              </a:spcAft>
              <a:buNone/>
            </a:pPr>
            <a:r>
              <a:rPr lang="en" sz="2000" dirty="0">
                <a:solidFill>
                  <a:srgbClr val="FFFFFF"/>
                </a:solidFill>
                <a:latin typeface="Playfair Display"/>
                <a:ea typeface="Playfair Display"/>
                <a:cs typeface="Playfair Display"/>
                <a:sym typeface="Playfair Display"/>
              </a:rPr>
              <a:t>the government</a:t>
            </a:r>
            <a:endParaRPr sz="2000" dirty="0">
              <a:solidFill>
                <a:srgbClr val="FFFFFF"/>
              </a:solidFill>
              <a:latin typeface="Playfair Display"/>
              <a:ea typeface="Playfair Display"/>
              <a:cs typeface="Playfair Display"/>
              <a:sym typeface="Playfair Display"/>
            </a:endParaRPr>
          </a:p>
          <a:p>
            <a:pPr marL="457200" lvl="0" indent="0" algn="l" rtl="0">
              <a:spcBef>
                <a:spcPts val="0"/>
              </a:spcBef>
              <a:spcAft>
                <a:spcPts val="0"/>
              </a:spcAft>
              <a:buNone/>
            </a:pPr>
            <a:endParaRPr sz="2000" dirty="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endParaRPr sz="2000" dirty="0">
              <a:solidFill>
                <a:srgbClr val="FFFFFF"/>
              </a:solidFill>
              <a:latin typeface="Playfair Display"/>
              <a:ea typeface="Playfair Display"/>
              <a:cs typeface="Playfair Display"/>
              <a:sym typeface="Playfair Display"/>
            </a:endParaRPr>
          </a:p>
        </p:txBody>
      </p:sp>
      <p:sp>
        <p:nvSpPr>
          <p:cNvPr id="170" name="Google Shape;170;p31"/>
          <p:cNvSpPr/>
          <p:nvPr/>
        </p:nvSpPr>
        <p:spPr>
          <a:xfrm>
            <a:off x="3456250" y="2635525"/>
            <a:ext cx="1969500" cy="722700"/>
          </a:xfrm>
          <a:prstGeom prst="rightArrow">
            <a:avLst>
              <a:gd name="adj1" fmla="val 50000"/>
              <a:gd name="adj2"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1"/>
          <p:cNvSpPr txBox="1"/>
          <p:nvPr/>
        </p:nvSpPr>
        <p:spPr>
          <a:xfrm>
            <a:off x="1114650" y="4619225"/>
            <a:ext cx="6914700" cy="15018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Font typeface="Playfair Display"/>
              <a:buChar char="●"/>
            </a:pPr>
            <a:r>
              <a:rPr lang="en" sz="2000">
                <a:solidFill>
                  <a:srgbClr val="FFFFFF"/>
                </a:solidFill>
                <a:latin typeface="Playfair Display"/>
                <a:ea typeface="Playfair Display"/>
                <a:cs typeface="Playfair Display"/>
                <a:sym typeface="Playfair Display"/>
              </a:rPr>
              <a:t>Annual publication</a:t>
            </a:r>
            <a:endParaRPr sz="200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endParaRPr sz="2000">
              <a:solidFill>
                <a:srgbClr val="FFFFFF"/>
              </a:solidFill>
              <a:latin typeface="Playfair Display"/>
              <a:ea typeface="Playfair Display"/>
              <a:cs typeface="Playfair Display"/>
              <a:sym typeface="Playfair Display"/>
            </a:endParaRPr>
          </a:p>
          <a:p>
            <a:pPr marL="457200" lvl="0" indent="-355600" algn="l" rtl="0">
              <a:spcBef>
                <a:spcPts val="0"/>
              </a:spcBef>
              <a:spcAft>
                <a:spcPts val="0"/>
              </a:spcAft>
              <a:buClr>
                <a:srgbClr val="FFFFFF"/>
              </a:buClr>
              <a:buSzPts val="2000"/>
              <a:buFont typeface="Playfair Display"/>
              <a:buChar char="●"/>
            </a:pPr>
            <a:r>
              <a:rPr lang="en" sz="2000">
                <a:solidFill>
                  <a:srgbClr val="FFFFFF"/>
                </a:solidFill>
                <a:latin typeface="Playfair Display"/>
                <a:ea typeface="Playfair Display"/>
                <a:cs typeface="Playfair Display"/>
                <a:sym typeface="Playfair Display"/>
              </a:rPr>
              <a:t>Provide a set of guidelines on how to deal with IDPs </a:t>
            </a:r>
            <a:endParaRPr sz="2000">
              <a:solidFill>
                <a:srgbClr val="FFFFFF"/>
              </a:solidFill>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ctrTitle"/>
          </p:nvPr>
        </p:nvSpPr>
        <p:spPr>
          <a:xfrm>
            <a:off x="1697950" y="558675"/>
            <a:ext cx="5606400" cy="15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Religious Perspective </a:t>
            </a:r>
            <a:endParaRPr/>
          </a:p>
        </p:txBody>
      </p:sp>
      <p:sp>
        <p:nvSpPr>
          <p:cNvPr id="177" name="Google Shape;177;p32"/>
          <p:cNvSpPr txBox="1"/>
          <p:nvPr/>
        </p:nvSpPr>
        <p:spPr>
          <a:xfrm>
            <a:off x="1383825" y="1827850"/>
            <a:ext cx="6716400" cy="426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dirty="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endParaRPr sz="3000" dirty="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r>
              <a:rPr lang="en" sz="3000" dirty="0">
                <a:solidFill>
                  <a:srgbClr val="FFFFFF"/>
                </a:solidFill>
                <a:latin typeface="Playfair Display"/>
                <a:ea typeface="Playfair Display"/>
                <a:cs typeface="Playfair Display"/>
                <a:sym typeface="Playfair Display"/>
              </a:rPr>
              <a:t>Hostility 				Hospitality</a:t>
            </a:r>
            <a:endParaRPr sz="3000" dirty="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r>
              <a:rPr lang="en" sz="2000" dirty="0">
                <a:solidFill>
                  <a:srgbClr val="FFFFFF"/>
                </a:solidFill>
                <a:latin typeface="Playfair Display"/>
                <a:ea typeface="Playfair Display"/>
                <a:cs typeface="Playfair Display"/>
                <a:sym typeface="Playfair Display"/>
              </a:rPr>
              <a:t>= the world’s 			= response through faith</a:t>
            </a:r>
            <a:endParaRPr sz="2000" dirty="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r>
              <a:rPr lang="en" sz="2000" dirty="0">
                <a:solidFill>
                  <a:srgbClr val="FFFFFF"/>
                </a:solidFill>
                <a:latin typeface="Playfair Display"/>
                <a:ea typeface="Playfair Display"/>
                <a:cs typeface="Playfair Display"/>
                <a:sym typeface="Playfair Display"/>
              </a:rPr>
              <a:t>response										</a:t>
            </a:r>
            <a:endParaRPr sz="2000" dirty="0">
              <a:solidFill>
                <a:srgbClr val="FFFFFF"/>
              </a:solidFill>
              <a:latin typeface="Playfair Display"/>
              <a:ea typeface="Playfair Display"/>
              <a:cs typeface="Playfair Display"/>
              <a:sym typeface="Playfair Display"/>
            </a:endParaRPr>
          </a:p>
        </p:txBody>
      </p:sp>
      <p:sp>
        <p:nvSpPr>
          <p:cNvPr id="178" name="Google Shape;178;p32"/>
          <p:cNvSpPr/>
          <p:nvPr/>
        </p:nvSpPr>
        <p:spPr>
          <a:xfrm>
            <a:off x="3371250" y="2692175"/>
            <a:ext cx="1969500" cy="722700"/>
          </a:xfrm>
          <a:prstGeom prst="rightArrow">
            <a:avLst>
              <a:gd name="adj1" fmla="val 50000"/>
              <a:gd name="adj2"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2"/>
          <p:cNvSpPr txBox="1"/>
          <p:nvPr/>
        </p:nvSpPr>
        <p:spPr>
          <a:xfrm>
            <a:off x="1218575" y="4576725"/>
            <a:ext cx="6971400" cy="16437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Font typeface="Playfair Display"/>
              <a:buChar char="●"/>
            </a:pPr>
            <a:r>
              <a:rPr lang="en" sz="2000">
                <a:solidFill>
                  <a:srgbClr val="FFFFFF"/>
                </a:solidFill>
                <a:latin typeface="Playfair Display"/>
                <a:ea typeface="Playfair Display"/>
                <a:cs typeface="Playfair Display"/>
                <a:sym typeface="Playfair Display"/>
              </a:rPr>
              <a:t>Brought to the forefront through Matthew Kaemingk</a:t>
            </a:r>
            <a:endParaRPr sz="2000">
              <a:solidFill>
                <a:srgbClr val="FFFFFF"/>
              </a:solidFill>
              <a:latin typeface="Playfair Display"/>
              <a:ea typeface="Playfair Display"/>
              <a:cs typeface="Playfair Display"/>
              <a:sym typeface="Playfair Display"/>
            </a:endParaRPr>
          </a:p>
          <a:p>
            <a:pPr marL="457200" lvl="0" indent="0" algn="l" rtl="0">
              <a:spcBef>
                <a:spcPts val="0"/>
              </a:spcBef>
              <a:spcAft>
                <a:spcPts val="0"/>
              </a:spcAft>
              <a:buNone/>
            </a:pPr>
            <a:endParaRPr sz="2000">
              <a:solidFill>
                <a:srgbClr val="FFFFFF"/>
              </a:solidFill>
              <a:latin typeface="Playfair Display"/>
              <a:ea typeface="Playfair Display"/>
              <a:cs typeface="Playfair Display"/>
              <a:sym typeface="Playfair Display"/>
            </a:endParaRPr>
          </a:p>
          <a:p>
            <a:pPr marL="457200" lvl="0" indent="-355600" algn="l" rtl="0">
              <a:spcBef>
                <a:spcPts val="0"/>
              </a:spcBef>
              <a:spcAft>
                <a:spcPts val="0"/>
              </a:spcAft>
              <a:buClr>
                <a:srgbClr val="FFFFFF"/>
              </a:buClr>
              <a:buSzPts val="2000"/>
              <a:buFont typeface="Playfair Display"/>
              <a:buChar char="●"/>
            </a:pPr>
            <a:r>
              <a:rPr lang="en" sz="2000">
                <a:solidFill>
                  <a:srgbClr val="FFFFFF"/>
                </a:solidFill>
                <a:latin typeface="Playfair Display"/>
                <a:ea typeface="Playfair Display"/>
                <a:cs typeface="Playfair Display"/>
                <a:sym typeface="Playfair Display"/>
              </a:rPr>
              <a:t>Changing the way faith responds (Christ-like)</a:t>
            </a:r>
            <a:endParaRPr sz="2000">
              <a:solidFill>
                <a:srgbClr val="FFFFFF"/>
              </a:solidFill>
              <a:latin typeface="Playfair Display"/>
              <a:ea typeface="Playfair Display"/>
              <a:cs typeface="Playfair Display"/>
              <a:sym typeface="Playfair Displ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a:spLocks noGrp="1"/>
          </p:cNvSpPr>
          <p:nvPr>
            <p:ph type="ctrTitle"/>
          </p:nvPr>
        </p:nvSpPr>
        <p:spPr>
          <a:xfrm>
            <a:off x="1768800" y="2655750"/>
            <a:ext cx="5606400" cy="15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1768800" y="2655750"/>
            <a:ext cx="5606400" cy="15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000"/>
              <a:t>71.44 Million</a:t>
            </a:r>
            <a:endParaRPr sz="7000"/>
          </a:p>
          <a:p>
            <a:pPr marL="0" lvl="0" indent="0" algn="ctr" rtl="0">
              <a:spcBef>
                <a:spcPts val="0"/>
              </a:spcBef>
              <a:spcAft>
                <a:spcPts val="0"/>
              </a:spcAft>
              <a:buNone/>
            </a:pPr>
            <a:r>
              <a:rPr lang="en" sz="4000"/>
              <a:t>‘Persons of Concern’</a:t>
            </a:r>
            <a:r>
              <a:rPr lang="en" sz="7000"/>
              <a:t> </a:t>
            </a:r>
            <a:endParaRPr sz="7000"/>
          </a:p>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1768800" y="564750"/>
            <a:ext cx="5606400" cy="15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IDP &amp; Forced Migration</a:t>
            </a:r>
            <a:endParaRPr/>
          </a:p>
        </p:txBody>
      </p:sp>
      <p:sp>
        <p:nvSpPr>
          <p:cNvPr id="69" name="Google Shape;69;p15"/>
          <p:cNvSpPr txBox="1"/>
          <p:nvPr/>
        </p:nvSpPr>
        <p:spPr>
          <a:xfrm>
            <a:off x="920975" y="1912875"/>
            <a:ext cx="6758700" cy="40809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FFFF"/>
              </a:buClr>
              <a:buSzPts val="2000"/>
              <a:buFont typeface="Playfair Display"/>
              <a:buChar char="●"/>
            </a:pPr>
            <a:r>
              <a:rPr lang="en" sz="2800">
                <a:solidFill>
                  <a:srgbClr val="FFFFFF"/>
                </a:solidFill>
                <a:latin typeface="Playfair Display"/>
                <a:ea typeface="Playfair Display"/>
                <a:cs typeface="Playfair Display"/>
                <a:sym typeface="Playfair Display"/>
              </a:rPr>
              <a:t>Internally Displaced Person (IDP)</a:t>
            </a:r>
            <a:r>
              <a:rPr lang="en" sz="2000">
                <a:solidFill>
                  <a:srgbClr val="FFFFFF"/>
                </a:solidFill>
                <a:latin typeface="Playfair Display"/>
                <a:ea typeface="Playfair Display"/>
                <a:cs typeface="Playfair Display"/>
                <a:sym typeface="Playfair Display"/>
              </a:rPr>
              <a:t> </a:t>
            </a:r>
            <a:r>
              <a:rPr lang="en" sz="1800">
                <a:solidFill>
                  <a:srgbClr val="FFFFFF"/>
                </a:solidFill>
                <a:latin typeface="Playfair Display"/>
                <a:ea typeface="Playfair Display"/>
                <a:cs typeface="Playfair Display"/>
                <a:sym typeface="Playfair Display"/>
              </a:rPr>
              <a:t>= </a:t>
            </a:r>
            <a:r>
              <a:rPr lang="en" sz="1900">
                <a:solidFill>
                  <a:srgbClr val="FFFFFF"/>
                </a:solidFill>
                <a:latin typeface="Playfair Display"/>
                <a:ea typeface="Playfair Display"/>
                <a:cs typeface="Playfair Display"/>
                <a:sym typeface="Playfair Display"/>
              </a:rPr>
              <a:t>a group of people that have been forced to flee their home in order to avoid the effects of armed conflict, human rights violations or human made disasters.</a:t>
            </a:r>
            <a:endParaRPr sz="1900">
              <a:solidFill>
                <a:srgbClr val="FFFFFF"/>
              </a:solidFill>
              <a:latin typeface="Playfair Display"/>
              <a:ea typeface="Playfair Display"/>
              <a:cs typeface="Playfair Display"/>
              <a:sym typeface="Playfair Display"/>
            </a:endParaRPr>
          </a:p>
          <a:p>
            <a:pPr marL="0" lvl="0" indent="0" algn="l" rtl="0">
              <a:lnSpc>
                <a:spcPct val="100000"/>
              </a:lnSpc>
              <a:spcBef>
                <a:spcPts val="0"/>
              </a:spcBef>
              <a:spcAft>
                <a:spcPts val="0"/>
              </a:spcAft>
              <a:buNone/>
            </a:pPr>
            <a:endParaRPr sz="2000">
              <a:solidFill>
                <a:srgbClr val="FFFFFF"/>
              </a:solidFill>
              <a:latin typeface="Playfair Display"/>
              <a:ea typeface="Playfair Display"/>
              <a:cs typeface="Playfair Display"/>
              <a:sym typeface="Playfair Display"/>
            </a:endParaRPr>
          </a:p>
          <a:p>
            <a:pPr marL="457200" lvl="0" indent="-387350" algn="l" rtl="0">
              <a:lnSpc>
                <a:spcPct val="100000"/>
              </a:lnSpc>
              <a:spcBef>
                <a:spcPts val="0"/>
              </a:spcBef>
              <a:spcAft>
                <a:spcPts val="0"/>
              </a:spcAft>
              <a:buClr>
                <a:srgbClr val="FFFFFF"/>
              </a:buClr>
              <a:buSzPts val="2500"/>
              <a:buFont typeface="Playfair Display"/>
              <a:buChar char="●"/>
            </a:pPr>
            <a:r>
              <a:rPr lang="en" sz="2800">
                <a:solidFill>
                  <a:srgbClr val="FFFFFF"/>
                </a:solidFill>
                <a:latin typeface="Playfair Display"/>
                <a:ea typeface="Playfair Display"/>
                <a:cs typeface="Playfair Display"/>
                <a:sym typeface="Playfair Display"/>
              </a:rPr>
              <a:t>Forced Migration </a:t>
            </a:r>
            <a:r>
              <a:rPr lang="en" sz="1900">
                <a:solidFill>
                  <a:srgbClr val="FFFFFF"/>
                </a:solidFill>
                <a:latin typeface="Playfair Display"/>
                <a:ea typeface="Playfair Display"/>
                <a:cs typeface="Playfair Display"/>
                <a:sym typeface="Playfair Display"/>
              </a:rPr>
              <a:t>= </a:t>
            </a:r>
            <a:r>
              <a:rPr lang="en" sz="1900">
                <a:solidFill>
                  <a:schemeClr val="dk1"/>
                </a:solidFill>
              </a:rPr>
              <a:t> </a:t>
            </a:r>
            <a:r>
              <a:rPr lang="en" sz="1900">
                <a:solidFill>
                  <a:srgbClr val="FFFFFF"/>
                </a:solidFill>
                <a:latin typeface="Playfair Display"/>
                <a:ea typeface="Playfair Display"/>
                <a:cs typeface="Playfair Display"/>
                <a:sym typeface="Playfair Display"/>
              </a:rPr>
              <a:t>a general term that refers to the movement of refugees and internally displaced people.</a:t>
            </a:r>
            <a:endParaRPr sz="1900">
              <a:solidFill>
                <a:srgbClr val="FFFFFF"/>
              </a:solidFill>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ctrTitle"/>
          </p:nvPr>
        </p:nvSpPr>
        <p:spPr>
          <a:xfrm>
            <a:off x="1765200" y="742900"/>
            <a:ext cx="5613600" cy="111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Leadership </a:t>
            </a:r>
            <a:endParaRPr/>
          </a:p>
        </p:txBody>
      </p:sp>
      <p:sp>
        <p:nvSpPr>
          <p:cNvPr id="75" name="Google Shape;75;p16"/>
          <p:cNvSpPr/>
          <p:nvPr/>
        </p:nvSpPr>
        <p:spPr>
          <a:xfrm>
            <a:off x="692851" y="2545650"/>
            <a:ext cx="1956900" cy="1766700"/>
          </a:xfrm>
          <a:prstGeom prst="homePlate">
            <a:avLst>
              <a:gd name="adj" fmla="val 30129"/>
            </a:avLst>
          </a:pr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PT Serif"/>
                <a:ea typeface="PT Serif"/>
                <a:cs typeface="PT Serif"/>
                <a:sym typeface="PT Serif"/>
              </a:rPr>
              <a:t>1. Process</a:t>
            </a:r>
            <a:endParaRPr>
              <a:latin typeface="PT Serif"/>
              <a:ea typeface="PT Serif"/>
              <a:cs typeface="PT Serif"/>
              <a:sym typeface="PT Serif"/>
            </a:endParaRPr>
          </a:p>
        </p:txBody>
      </p:sp>
      <p:sp>
        <p:nvSpPr>
          <p:cNvPr id="76" name="Google Shape;76;p16"/>
          <p:cNvSpPr/>
          <p:nvPr/>
        </p:nvSpPr>
        <p:spPr>
          <a:xfrm>
            <a:off x="2286600" y="2545650"/>
            <a:ext cx="2134200" cy="1766700"/>
          </a:xfrm>
          <a:prstGeom prst="chevron">
            <a:avLst>
              <a:gd name="adj" fmla="val 29853"/>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PT Serif"/>
                <a:ea typeface="PT Serif"/>
                <a:cs typeface="PT Serif"/>
                <a:sym typeface="PT Serif"/>
              </a:rPr>
              <a:t>2. Influence</a:t>
            </a:r>
            <a:endParaRPr sz="1300">
              <a:latin typeface="PT Serif"/>
              <a:ea typeface="PT Serif"/>
              <a:cs typeface="PT Serif"/>
              <a:sym typeface="PT Serif"/>
            </a:endParaRPr>
          </a:p>
        </p:txBody>
      </p:sp>
      <p:sp>
        <p:nvSpPr>
          <p:cNvPr id="77" name="Google Shape;77;p16"/>
          <p:cNvSpPr/>
          <p:nvPr/>
        </p:nvSpPr>
        <p:spPr>
          <a:xfrm>
            <a:off x="4096620" y="2545650"/>
            <a:ext cx="2455800" cy="1766700"/>
          </a:xfrm>
          <a:prstGeom prst="chevron">
            <a:avLst>
              <a:gd name="adj" fmla="val 29853"/>
            </a:avLst>
          </a:prstGeom>
          <a:solidFill>
            <a:srgbClr val="D9D9D9"/>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PT Serif"/>
                <a:ea typeface="PT Serif"/>
                <a:cs typeface="PT Serif"/>
                <a:sym typeface="PT Serif"/>
              </a:rPr>
              <a:t>3. Groups</a:t>
            </a:r>
            <a:endParaRPr>
              <a:latin typeface="PT Serif"/>
              <a:ea typeface="PT Serif"/>
              <a:cs typeface="PT Serif"/>
              <a:sym typeface="PT Serif"/>
            </a:endParaRPr>
          </a:p>
        </p:txBody>
      </p:sp>
      <p:sp>
        <p:nvSpPr>
          <p:cNvPr id="78" name="Google Shape;78;p16"/>
          <p:cNvSpPr/>
          <p:nvPr/>
        </p:nvSpPr>
        <p:spPr>
          <a:xfrm>
            <a:off x="6176050" y="2545650"/>
            <a:ext cx="2226300" cy="1766700"/>
          </a:xfrm>
          <a:prstGeom prst="chevron">
            <a:avLst>
              <a:gd name="adj" fmla="val 29853"/>
            </a:avLst>
          </a:prstGeom>
          <a:solidFill>
            <a:srgbClr val="D9D9D9"/>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PT Serif"/>
                <a:ea typeface="PT Serif"/>
                <a:cs typeface="PT Serif"/>
                <a:sym typeface="PT Serif"/>
              </a:rPr>
              <a:t>4. Common Goals</a:t>
            </a:r>
            <a:endParaRPr>
              <a:latin typeface="PT Serif"/>
              <a:ea typeface="PT Serif"/>
              <a:cs typeface="PT Serif"/>
              <a:sym typeface="PT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ctrTitle"/>
          </p:nvPr>
        </p:nvSpPr>
        <p:spPr>
          <a:xfrm>
            <a:off x="1768800" y="700375"/>
            <a:ext cx="5606400" cy="15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Global Leadership</a:t>
            </a:r>
            <a:endParaRPr/>
          </a:p>
        </p:txBody>
      </p:sp>
      <p:pic>
        <p:nvPicPr>
          <p:cNvPr id="84" name="Google Shape;84;p17"/>
          <p:cNvPicPr preferRelativeResize="0"/>
          <p:nvPr/>
        </p:nvPicPr>
        <p:blipFill>
          <a:blip r:embed="rId3">
            <a:alphaModFix/>
          </a:blip>
          <a:stretch>
            <a:fillRect/>
          </a:stretch>
        </p:blipFill>
        <p:spPr>
          <a:xfrm>
            <a:off x="1354575" y="2016675"/>
            <a:ext cx="6571726" cy="36936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ctrTitle"/>
          </p:nvPr>
        </p:nvSpPr>
        <p:spPr>
          <a:xfrm>
            <a:off x="1584600" y="587025"/>
            <a:ext cx="5606400" cy="15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United Nations </a:t>
            </a:r>
            <a:endParaRPr/>
          </a:p>
          <a:p>
            <a:pPr marL="0" lvl="0" indent="0" algn="ctr" rtl="0">
              <a:spcBef>
                <a:spcPts val="0"/>
              </a:spcBef>
              <a:spcAft>
                <a:spcPts val="0"/>
              </a:spcAft>
              <a:buNone/>
            </a:pPr>
            <a:r>
              <a:rPr lang="en" sz="2000"/>
              <a:t>= hard to implement laws </a:t>
            </a:r>
            <a:endParaRPr sz="2000"/>
          </a:p>
        </p:txBody>
      </p:sp>
      <p:sp>
        <p:nvSpPr>
          <p:cNvPr id="90" name="Google Shape;90;p18"/>
          <p:cNvSpPr txBox="1"/>
          <p:nvPr/>
        </p:nvSpPr>
        <p:spPr>
          <a:xfrm>
            <a:off x="1242275" y="2133525"/>
            <a:ext cx="6517800" cy="36981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Font typeface="Playfair Display"/>
              <a:buAutoNum type="arabicPeriod"/>
            </a:pPr>
            <a:r>
              <a:rPr lang="en" sz="2000">
                <a:solidFill>
                  <a:srgbClr val="FFFFFF"/>
                </a:solidFill>
                <a:latin typeface="Playfair Display"/>
                <a:ea typeface="Playfair Display"/>
                <a:cs typeface="Playfair Display"/>
                <a:sym typeface="Playfair Display"/>
              </a:rPr>
              <a:t>International Humanitarian Law </a:t>
            </a:r>
            <a:endParaRPr sz="2000">
              <a:solidFill>
                <a:srgbClr val="FFFFFF"/>
              </a:solidFill>
              <a:latin typeface="Playfair Display"/>
              <a:ea typeface="Playfair Display"/>
              <a:cs typeface="Playfair Display"/>
              <a:sym typeface="Playfair Display"/>
            </a:endParaRPr>
          </a:p>
          <a:p>
            <a:pPr marL="914400" lvl="0" indent="-323850" algn="l" rtl="0">
              <a:spcBef>
                <a:spcPts val="0"/>
              </a:spcBef>
              <a:spcAft>
                <a:spcPts val="0"/>
              </a:spcAft>
              <a:buClr>
                <a:srgbClr val="FFFFFF"/>
              </a:buClr>
              <a:buSzPts val="1500"/>
              <a:buFont typeface="Playfair Display"/>
              <a:buChar char="●"/>
            </a:pPr>
            <a:r>
              <a:rPr lang="en" sz="1500">
                <a:solidFill>
                  <a:srgbClr val="FFFFFF"/>
                </a:solidFill>
                <a:latin typeface="Playfair Display"/>
                <a:ea typeface="Playfair Display"/>
                <a:cs typeface="Playfair Display"/>
                <a:sym typeface="Playfair Display"/>
              </a:rPr>
              <a:t>Guidelines on how to act</a:t>
            </a:r>
            <a:endParaRPr sz="1500">
              <a:solidFill>
                <a:srgbClr val="FFFFFF"/>
              </a:solidFill>
              <a:latin typeface="Playfair Display"/>
              <a:ea typeface="Playfair Display"/>
              <a:cs typeface="Playfair Display"/>
              <a:sym typeface="Playfair Display"/>
            </a:endParaRPr>
          </a:p>
          <a:p>
            <a:pPr marL="914400" lvl="0" indent="-323850" algn="l" rtl="0">
              <a:spcBef>
                <a:spcPts val="0"/>
              </a:spcBef>
              <a:spcAft>
                <a:spcPts val="0"/>
              </a:spcAft>
              <a:buClr>
                <a:srgbClr val="FFFFFF"/>
              </a:buClr>
              <a:buSzPts val="1500"/>
              <a:buFont typeface="Playfair Display"/>
              <a:buChar char="●"/>
            </a:pPr>
            <a:r>
              <a:rPr lang="en" sz="1500">
                <a:solidFill>
                  <a:srgbClr val="FFFFFF"/>
                </a:solidFill>
                <a:latin typeface="Playfair Display"/>
                <a:ea typeface="Playfair Display"/>
                <a:cs typeface="Playfair Display"/>
                <a:sym typeface="Playfair Display"/>
              </a:rPr>
              <a:t>Rule 129 ‘Parties in armed conflicts are specifically forbidden to deport or forcibly transfer civilians, exceptt in the event of protection’ </a:t>
            </a:r>
            <a:endParaRPr sz="1500">
              <a:solidFill>
                <a:srgbClr val="FFFFFF"/>
              </a:solidFill>
              <a:latin typeface="Playfair Display"/>
              <a:ea typeface="Playfair Display"/>
              <a:cs typeface="Playfair Display"/>
              <a:sym typeface="Playfair Display"/>
            </a:endParaRPr>
          </a:p>
          <a:p>
            <a:pPr marL="1371600" lvl="0" indent="0" algn="l" rtl="0">
              <a:spcBef>
                <a:spcPts val="0"/>
              </a:spcBef>
              <a:spcAft>
                <a:spcPts val="0"/>
              </a:spcAft>
              <a:buNone/>
            </a:pPr>
            <a:endParaRPr sz="1500">
              <a:solidFill>
                <a:srgbClr val="FFFFFF"/>
              </a:solidFill>
              <a:latin typeface="Playfair Display"/>
              <a:ea typeface="Playfair Display"/>
              <a:cs typeface="Playfair Display"/>
              <a:sym typeface="Playfair Display"/>
            </a:endParaRPr>
          </a:p>
          <a:p>
            <a:pPr marL="457200" lvl="0" indent="-355600" algn="l" rtl="0">
              <a:spcBef>
                <a:spcPts val="0"/>
              </a:spcBef>
              <a:spcAft>
                <a:spcPts val="0"/>
              </a:spcAft>
              <a:buClr>
                <a:srgbClr val="FFFFFF"/>
              </a:buClr>
              <a:buSzPts val="2000"/>
              <a:buFont typeface="Playfair Display"/>
              <a:buAutoNum type="arabicPeriod"/>
            </a:pPr>
            <a:r>
              <a:rPr lang="en" sz="2000">
                <a:solidFill>
                  <a:srgbClr val="FFFFFF"/>
                </a:solidFill>
                <a:latin typeface="Playfair Display"/>
                <a:ea typeface="Playfair Display"/>
                <a:cs typeface="Playfair Display"/>
                <a:sym typeface="Playfair Display"/>
              </a:rPr>
              <a:t>International Criminal Court (ICC)</a:t>
            </a:r>
            <a:endParaRPr sz="2000">
              <a:solidFill>
                <a:srgbClr val="FFFFFF"/>
              </a:solidFill>
              <a:latin typeface="Playfair Display"/>
              <a:ea typeface="Playfair Display"/>
              <a:cs typeface="Playfair Display"/>
              <a:sym typeface="Playfair Display"/>
            </a:endParaRPr>
          </a:p>
          <a:p>
            <a:pPr marL="914400" lvl="0" indent="-323850" algn="l" rtl="0">
              <a:spcBef>
                <a:spcPts val="0"/>
              </a:spcBef>
              <a:spcAft>
                <a:spcPts val="0"/>
              </a:spcAft>
              <a:buClr>
                <a:srgbClr val="FFFFFF"/>
              </a:buClr>
              <a:buSzPts val="1500"/>
              <a:buFont typeface="Playfair Display"/>
              <a:buChar char="●"/>
            </a:pPr>
            <a:r>
              <a:rPr lang="en" sz="1500">
                <a:solidFill>
                  <a:srgbClr val="FFFFFF"/>
                </a:solidFill>
                <a:latin typeface="Playfair Display"/>
                <a:ea typeface="Playfair Display"/>
                <a:cs typeface="Playfair Display"/>
                <a:sym typeface="Playfair Display"/>
              </a:rPr>
              <a:t>Prosecute 3 main crimes: genocide, crimes against humanity and crimes of aggression</a:t>
            </a:r>
            <a:endParaRPr sz="1500">
              <a:solidFill>
                <a:srgbClr val="FFFFFF"/>
              </a:solidFill>
              <a:latin typeface="Playfair Display"/>
              <a:ea typeface="Playfair Display"/>
              <a:cs typeface="Playfair Display"/>
              <a:sym typeface="Playfair Display"/>
            </a:endParaRPr>
          </a:p>
          <a:p>
            <a:pPr marL="914400" lvl="0" indent="-323850" algn="l" rtl="0">
              <a:spcBef>
                <a:spcPts val="0"/>
              </a:spcBef>
              <a:spcAft>
                <a:spcPts val="0"/>
              </a:spcAft>
              <a:buClr>
                <a:srgbClr val="FFFFFF"/>
              </a:buClr>
              <a:buSzPts val="1500"/>
              <a:buFont typeface="Playfair Display"/>
              <a:buChar char="●"/>
            </a:pPr>
            <a:r>
              <a:rPr lang="en" sz="1500">
                <a:solidFill>
                  <a:srgbClr val="FFFFFF"/>
                </a:solidFill>
                <a:latin typeface="Playfair Display"/>
                <a:ea typeface="Playfair Display"/>
                <a:cs typeface="Playfair Display"/>
                <a:sym typeface="Playfair Display"/>
              </a:rPr>
              <a:t>Primary examination on Rohingya Forced Migration (2018)</a:t>
            </a:r>
            <a:endParaRPr sz="150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endParaRPr>
              <a:latin typeface="PT Serif"/>
              <a:ea typeface="PT Serif"/>
              <a:cs typeface="PT Serif"/>
              <a:sym typeface="PT Serif"/>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ctrTitle"/>
          </p:nvPr>
        </p:nvSpPr>
        <p:spPr>
          <a:xfrm>
            <a:off x="1999050" y="587000"/>
            <a:ext cx="5145900" cy="142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Path-Goal Theory</a:t>
            </a:r>
            <a:endParaRPr/>
          </a:p>
          <a:p>
            <a:pPr marL="0" lvl="0" indent="0" algn="ctr" rtl="0">
              <a:spcBef>
                <a:spcPts val="0"/>
              </a:spcBef>
              <a:spcAft>
                <a:spcPts val="0"/>
              </a:spcAft>
              <a:buNone/>
            </a:pPr>
            <a:r>
              <a:rPr lang="en" sz="2000"/>
              <a:t>= Evans, House and Mitchell </a:t>
            </a:r>
            <a:endParaRPr sz="2000"/>
          </a:p>
        </p:txBody>
      </p:sp>
      <p:pic>
        <p:nvPicPr>
          <p:cNvPr id="96" name="Google Shape;96;p19"/>
          <p:cNvPicPr preferRelativeResize="0"/>
          <p:nvPr/>
        </p:nvPicPr>
        <p:blipFill>
          <a:blip r:embed="rId3">
            <a:alphaModFix/>
          </a:blip>
          <a:stretch>
            <a:fillRect/>
          </a:stretch>
        </p:blipFill>
        <p:spPr>
          <a:xfrm>
            <a:off x="1322475" y="2011999"/>
            <a:ext cx="6333899" cy="3308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ctrTitle"/>
          </p:nvPr>
        </p:nvSpPr>
        <p:spPr>
          <a:xfrm>
            <a:off x="1768800" y="643700"/>
            <a:ext cx="5606400" cy="15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Media Perception </a:t>
            </a:r>
            <a:endParaRPr/>
          </a:p>
        </p:txBody>
      </p:sp>
      <p:sp>
        <p:nvSpPr>
          <p:cNvPr id="102" name="Google Shape;102;p20"/>
          <p:cNvSpPr txBox="1"/>
          <p:nvPr/>
        </p:nvSpPr>
        <p:spPr>
          <a:xfrm>
            <a:off x="1034325" y="2026225"/>
            <a:ext cx="3117300" cy="3910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rgbClr val="FFFFFF"/>
                </a:solidFill>
                <a:latin typeface="Playfair Display"/>
                <a:ea typeface="Playfair Display"/>
                <a:cs typeface="Playfair Display"/>
                <a:sym typeface="Playfair Display"/>
              </a:rPr>
              <a:t>Context</a:t>
            </a:r>
            <a:endParaRPr sz="2000">
              <a:solidFill>
                <a:srgbClr val="FFFFFF"/>
              </a:solidFill>
              <a:latin typeface="Playfair Display"/>
              <a:ea typeface="Playfair Display"/>
              <a:cs typeface="Playfair Display"/>
              <a:sym typeface="Playfair Display"/>
            </a:endParaRPr>
          </a:p>
          <a:p>
            <a:pPr marL="0" lvl="0" indent="0" algn="ctr" rtl="0">
              <a:spcBef>
                <a:spcPts val="0"/>
              </a:spcBef>
              <a:spcAft>
                <a:spcPts val="0"/>
              </a:spcAft>
              <a:buNone/>
            </a:pPr>
            <a:endParaRPr sz="2000">
              <a:solidFill>
                <a:srgbClr val="FFFFFF"/>
              </a:solidFill>
              <a:latin typeface="Playfair Display"/>
              <a:ea typeface="Playfair Display"/>
              <a:cs typeface="Playfair Display"/>
              <a:sym typeface="Playfair Display"/>
            </a:endParaRPr>
          </a:p>
          <a:p>
            <a:pPr marL="457200" lvl="0" indent="-355600" algn="l" rtl="0">
              <a:spcBef>
                <a:spcPts val="0"/>
              </a:spcBef>
              <a:spcAft>
                <a:spcPts val="0"/>
              </a:spcAft>
              <a:buClr>
                <a:srgbClr val="FFFFFF"/>
              </a:buClr>
              <a:buSzPts val="2000"/>
              <a:buFont typeface="Playfair Display"/>
              <a:buChar char="●"/>
            </a:pPr>
            <a:r>
              <a:rPr lang="en" sz="2000">
                <a:solidFill>
                  <a:srgbClr val="FFFFFF"/>
                </a:solidFill>
                <a:latin typeface="Playfair Display"/>
                <a:ea typeface="Playfair Display"/>
                <a:cs typeface="Playfair Display"/>
                <a:sym typeface="Playfair Display"/>
              </a:rPr>
              <a:t>Different definitions of words</a:t>
            </a:r>
            <a:endParaRPr sz="2000">
              <a:solidFill>
                <a:srgbClr val="FFFFFF"/>
              </a:solidFill>
              <a:latin typeface="Playfair Display"/>
              <a:ea typeface="Playfair Display"/>
              <a:cs typeface="Playfair Display"/>
              <a:sym typeface="Playfair Display"/>
            </a:endParaRPr>
          </a:p>
          <a:p>
            <a:pPr marL="457200" lvl="0" indent="0" algn="l" rtl="0">
              <a:spcBef>
                <a:spcPts val="0"/>
              </a:spcBef>
              <a:spcAft>
                <a:spcPts val="0"/>
              </a:spcAft>
              <a:buNone/>
            </a:pPr>
            <a:endParaRPr sz="2000">
              <a:solidFill>
                <a:srgbClr val="FFFFFF"/>
              </a:solidFill>
              <a:latin typeface="Playfair Display"/>
              <a:ea typeface="Playfair Display"/>
              <a:cs typeface="Playfair Display"/>
              <a:sym typeface="Playfair Display"/>
            </a:endParaRPr>
          </a:p>
          <a:p>
            <a:pPr marL="457200" lvl="0" indent="-355600" algn="l" rtl="0">
              <a:spcBef>
                <a:spcPts val="0"/>
              </a:spcBef>
              <a:spcAft>
                <a:spcPts val="0"/>
              </a:spcAft>
              <a:buClr>
                <a:srgbClr val="FFFFFF"/>
              </a:buClr>
              <a:buSzPts val="2000"/>
              <a:buFont typeface="Playfair Display"/>
              <a:buChar char="●"/>
            </a:pPr>
            <a:r>
              <a:rPr lang="en" sz="2000">
                <a:solidFill>
                  <a:srgbClr val="FFFFFF"/>
                </a:solidFill>
                <a:latin typeface="Playfair Display"/>
                <a:ea typeface="Playfair Display"/>
                <a:cs typeface="Playfair Display"/>
                <a:sym typeface="Playfair Display"/>
              </a:rPr>
              <a:t>Unclear which has negative stigma</a:t>
            </a:r>
            <a:endParaRPr sz="2000">
              <a:solidFill>
                <a:srgbClr val="FFFFFF"/>
              </a:solidFill>
              <a:latin typeface="Playfair Display"/>
              <a:ea typeface="Playfair Display"/>
              <a:cs typeface="Playfair Display"/>
              <a:sym typeface="Playfair Display"/>
            </a:endParaRPr>
          </a:p>
        </p:txBody>
      </p:sp>
      <p:sp>
        <p:nvSpPr>
          <p:cNvPr id="103" name="Google Shape;103;p20"/>
          <p:cNvSpPr txBox="1"/>
          <p:nvPr/>
        </p:nvSpPr>
        <p:spPr>
          <a:xfrm>
            <a:off x="4601550" y="2026225"/>
            <a:ext cx="3117300" cy="3910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rgbClr val="FFFFFF"/>
                </a:solidFill>
                <a:latin typeface="Playfair Display"/>
                <a:ea typeface="Playfair Display"/>
                <a:cs typeface="Playfair Display"/>
                <a:sym typeface="Playfair Display"/>
              </a:rPr>
              <a:t>Biases</a:t>
            </a:r>
            <a:endParaRPr sz="2000">
              <a:solidFill>
                <a:srgbClr val="FFFFFF"/>
              </a:solidFill>
              <a:latin typeface="Playfair Display"/>
              <a:ea typeface="Playfair Display"/>
              <a:cs typeface="Playfair Display"/>
              <a:sym typeface="Playfair Display"/>
            </a:endParaRPr>
          </a:p>
          <a:p>
            <a:pPr marL="0" lvl="0" indent="0" algn="ctr" rtl="0">
              <a:spcBef>
                <a:spcPts val="0"/>
              </a:spcBef>
              <a:spcAft>
                <a:spcPts val="0"/>
              </a:spcAft>
              <a:buNone/>
            </a:pPr>
            <a:endParaRPr sz="2000">
              <a:solidFill>
                <a:srgbClr val="FFFFFF"/>
              </a:solidFill>
              <a:latin typeface="Playfair Display"/>
              <a:ea typeface="Playfair Display"/>
              <a:cs typeface="Playfair Display"/>
              <a:sym typeface="Playfair Display"/>
            </a:endParaRPr>
          </a:p>
          <a:p>
            <a:pPr marL="457200" lvl="0" indent="-355600" algn="l" rtl="0">
              <a:spcBef>
                <a:spcPts val="0"/>
              </a:spcBef>
              <a:spcAft>
                <a:spcPts val="0"/>
              </a:spcAft>
              <a:buClr>
                <a:srgbClr val="FFFFFF"/>
              </a:buClr>
              <a:buSzPts val="2000"/>
              <a:buFont typeface="Playfair Display"/>
              <a:buChar char="●"/>
            </a:pPr>
            <a:r>
              <a:rPr lang="en" sz="2000">
                <a:solidFill>
                  <a:srgbClr val="FFFFFF"/>
                </a:solidFill>
                <a:latin typeface="Playfair Display"/>
                <a:ea typeface="Playfair Display"/>
                <a:cs typeface="Playfair Display"/>
                <a:sym typeface="Playfair Display"/>
              </a:rPr>
              <a:t>‘Falling standards’</a:t>
            </a:r>
            <a:endParaRPr sz="200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endParaRPr sz="2000">
              <a:solidFill>
                <a:srgbClr val="FFFFFF"/>
              </a:solidFill>
              <a:latin typeface="Playfair Display"/>
              <a:ea typeface="Playfair Display"/>
              <a:cs typeface="Playfair Display"/>
              <a:sym typeface="Playfair Display"/>
            </a:endParaRPr>
          </a:p>
          <a:p>
            <a:pPr marL="457200" lvl="0" indent="-355600" algn="l" rtl="0">
              <a:spcBef>
                <a:spcPts val="0"/>
              </a:spcBef>
              <a:spcAft>
                <a:spcPts val="0"/>
              </a:spcAft>
              <a:buClr>
                <a:srgbClr val="FFFFFF"/>
              </a:buClr>
              <a:buSzPts val="2000"/>
              <a:buFont typeface="Playfair Display"/>
              <a:buChar char="●"/>
            </a:pPr>
            <a:r>
              <a:rPr lang="en" sz="2000">
                <a:solidFill>
                  <a:srgbClr val="FFFFFF"/>
                </a:solidFill>
                <a:latin typeface="Playfair Display"/>
                <a:ea typeface="Playfair Display"/>
                <a:cs typeface="Playfair Display"/>
                <a:sym typeface="Playfair Display"/>
              </a:rPr>
              <a:t>Sensationalism and the use of hyperbole</a:t>
            </a:r>
            <a:endParaRPr sz="2000">
              <a:solidFill>
                <a:srgbClr val="FFFFFF"/>
              </a:solidFill>
              <a:latin typeface="Playfair Display"/>
              <a:ea typeface="Playfair Display"/>
              <a:cs typeface="Playfair Display"/>
              <a:sym typeface="Playfair Display"/>
            </a:endParaRPr>
          </a:p>
          <a:p>
            <a:pPr marL="457200" lvl="0" indent="0" algn="l" rtl="0">
              <a:spcBef>
                <a:spcPts val="0"/>
              </a:spcBef>
              <a:spcAft>
                <a:spcPts val="0"/>
              </a:spcAft>
              <a:buNone/>
            </a:pPr>
            <a:endParaRPr sz="2000">
              <a:solidFill>
                <a:srgbClr val="FFFFFF"/>
              </a:solidFill>
              <a:latin typeface="Playfair Display"/>
              <a:ea typeface="Playfair Display"/>
              <a:cs typeface="Playfair Display"/>
              <a:sym typeface="Playfair Display"/>
            </a:endParaRPr>
          </a:p>
          <a:p>
            <a:pPr marL="457200" lvl="0" indent="0" algn="l" rtl="0">
              <a:spcBef>
                <a:spcPts val="0"/>
              </a:spcBef>
              <a:spcAft>
                <a:spcPts val="0"/>
              </a:spcAft>
              <a:buNone/>
            </a:pPr>
            <a:endParaRPr sz="2000">
              <a:solidFill>
                <a:srgbClr val="FFFFFF"/>
              </a:solidFill>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name="Port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799</Words>
  <Application>Microsoft Macintosh PowerPoint</Application>
  <PresentationFormat>On-screen Show (4:3)</PresentationFormat>
  <Paragraphs>116</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Playfair Display</vt:lpstr>
      <vt:lpstr>PT Serif</vt:lpstr>
      <vt:lpstr>Arial</vt:lpstr>
      <vt:lpstr>Portia template</vt:lpstr>
      <vt:lpstr>Forced Migration </vt:lpstr>
      <vt:lpstr>Flow of Presentation </vt:lpstr>
      <vt:lpstr>71.44 Million ‘Persons of Concern’  </vt:lpstr>
      <vt:lpstr>IDP &amp; Forced Migration</vt:lpstr>
      <vt:lpstr>Leadership </vt:lpstr>
      <vt:lpstr>Global Leadership</vt:lpstr>
      <vt:lpstr>United Nations  = hard to implement laws </vt:lpstr>
      <vt:lpstr>Path-Goal Theory = Evans, House and Mitchell </vt:lpstr>
      <vt:lpstr>Media Perception </vt:lpstr>
      <vt:lpstr>John Moore (Followership)</vt:lpstr>
      <vt:lpstr>PowerPoint Presentation</vt:lpstr>
      <vt:lpstr>PowerPoint Presentation</vt:lpstr>
      <vt:lpstr>Honduras </vt:lpstr>
      <vt:lpstr>Background </vt:lpstr>
      <vt:lpstr>PowerPoint Presentation</vt:lpstr>
      <vt:lpstr>‘La Bestia’ - Cont.</vt:lpstr>
      <vt:lpstr>2. Rohingya</vt:lpstr>
      <vt:lpstr>Background </vt:lpstr>
      <vt:lpstr>Overall Changes in  Leadership </vt:lpstr>
      <vt:lpstr>Guiding Principles</vt:lpstr>
      <vt:lpstr>Religious Perspective </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Forced Migration </dc:title>
  <cp:lastModifiedBy>Gaultney, Linden</cp:lastModifiedBy>
  <cp:revision>5</cp:revision>
  <dcterms:modified xsi:type="dcterms:W3CDTF">2018-12-02T23:07:37Z</dcterms:modified>
</cp:coreProperties>
</file>