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9FC29-52F8-4493-B4C5-7174E301CA4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B8FD30-99BD-40E2-A209-2F38788FEEF2}">
      <dgm:prSet/>
      <dgm:spPr/>
      <dgm:t>
        <a:bodyPr/>
        <a:lstStyle/>
        <a:p>
          <a:r>
            <a:rPr lang="en-US"/>
            <a:t>U.S. Department of Health and Human Services 2017 report says that the number of children in foster care has increased for the fourth year in a row. </a:t>
          </a:r>
        </a:p>
      </dgm:t>
    </dgm:pt>
    <dgm:pt modelId="{402DA503-FBFF-4AAA-AE8C-A8C5B4ADE847}" type="parTrans" cxnId="{ADF13C33-8CBF-4866-9196-5FE9ABD17D1A}">
      <dgm:prSet/>
      <dgm:spPr/>
      <dgm:t>
        <a:bodyPr/>
        <a:lstStyle/>
        <a:p>
          <a:endParaRPr lang="en-US"/>
        </a:p>
      </dgm:t>
    </dgm:pt>
    <dgm:pt modelId="{E6662ED6-DCA1-459F-A08B-AF79576565FC}" type="sibTrans" cxnId="{ADF13C33-8CBF-4866-9196-5FE9ABD17D1A}">
      <dgm:prSet/>
      <dgm:spPr/>
      <dgm:t>
        <a:bodyPr/>
        <a:lstStyle/>
        <a:p>
          <a:endParaRPr lang="en-US"/>
        </a:p>
      </dgm:t>
    </dgm:pt>
    <dgm:pt modelId="{04211C26-79DC-41EF-A910-49EB229F84A1}">
      <dgm:prSet/>
      <dgm:spPr/>
      <dgm:t>
        <a:bodyPr/>
        <a:lstStyle/>
        <a:p>
          <a:r>
            <a:rPr lang="en-US"/>
            <a:t>Struggle to find homes willing to foster care results in misplacement of children.</a:t>
          </a:r>
        </a:p>
      </dgm:t>
    </dgm:pt>
    <dgm:pt modelId="{12E05DE1-9177-451F-81A1-6CF0ACE77D0E}" type="parTrans" cxnId="{4081A9F1-6D10-4746-B27A-B8674EF05E76}">
      <dgm:prSet/>
      <dgm:spPr/>
      <dgm:t>
        <a:bodyPr/>
        <a:lstStyle/>
        <a:p>
          <a:endParaRPr lang="en-US"/>
        </a:p>
      </dgm:t>
    </dgm:pt>
    <dgm:pt modelId="{532BDD41-D7D1-45B3-AF11-D862FBD880CC}" type="sibTrans" cxnId="{4081A9F1-6D10-4746-B27A-B8674EF05E76}">
      <dgm:prSet/>
      <dgm:spPr/>
      <dgm:t>
        <a:bodyPr/>
        <a:lstStyle/>
        <a:p>
          <a:endParaRPr lang="en-US"/>
        </a:p>
      </dgm:t>
    </dgm:pt>
    <dgm:pt modelId="{44FAAF42-D650-4753-8EF9-C403EFCF676E}">
      <dgm:prSet/>
      <dgm:spPr/>
      <dgm:t>
        <a:bodyPr/>
        <a:lstStyle/>
        <a:p>
          <a:r>
            <a:rPr lang="en-US"/>
            <a:t>Shortage of national social workers resulting in overworking of workers.</a:t>
          </a:r>
        </a:p>
      </dgm:t>
    </dgm:pt>
    <dgm:pt modelId="{54060B5F-967D-4A61-AF53-B639A8A40604}" type="parTrans" cxnId="{1CCCA891-DFA0-44CF-B361-D7133DFB7E5A}">
      <dgm:prSet/>
      <dgm:spPr/>
      <dgm:t>
        <a:bodyPr/>
        <a:lstStyle/>
        <a:p>
          <a:endParaRPr lang="en-US"/>
        </a:p>
      </dgm:t>
    </dgm:pt>
    <dgm:pt modelId="{12BC20AF-78EA-48D8-9240-C5F42382B1EB}" type="sibTrans" cxnId="{1CCCA891-DFA0-44CF-B361-D7133DFB7E5A}">
      <dgm:prSet/>
      <dgm:spPr/>
      <dgm:t>
        <a:bodyPr/>
        <a:lstStyle/>
        <a:p>
          <a:endParaRPr lang="en-US"/>
        </a:p>
      </dgm:t>
    </dgm:pt>
    <dgm:pt modelId="{FBEB15D7-E870-420A-BE62-E7EA77E8DD64}" type="pres">
      <dgm:prSet presAssocID="{33A9FC29-52F8-4493-B4C5-7174E301CA48}" presName="root" presStyleCnt="0">
        <dgm:presLayoutVars>
          <dgm:dir/>
          <dgm:resizeHandles val="exact"/>
        </dgm:presLayoutVars>
      </dgm:prSet>
      <dgm:spPr/>
    </dgm:pt>
    <dgm:pt modelId="{8077D86E-19F0-4188-A5FC-114A8026A9D4}" type="pres">
      <dgm:prSet presAssocID="{08B8FD30-99BD-40E2-A209-2F38788FEEF2}" presName="compNode" presStyleCnt="0"/>
      <dgm:spPr/>
    </dgm:pt>
    <dgm:pt modelId="{C63D8B43-7747-4CD6-A97E-D34667206EA3}" type="pres">
      <dgm:prSet presAssocID="{08B8FD30-99BD-40E2-A209-2F38788FEEF2}" presName="bgRect" presStyleLbl="bgShp" presStyleIdx="0" presStyleCnt="3"/>
      <dgm:spPr/>
    </dgm:pt>
    <dgm:pt modelId="{75F438BF-55FA-48A9-B1EB-A2AF8285A6C1}" type="pres">
      <dgm:prSet presAssocID="{08B8FD30-99BD-40E2-A209-2F38788FEE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232A083-348C-4AD6-8C0E-BEFBC329CFA4}" type="pres">
      <dgm:prSet presAssocID="{08B8FD30-99BD-40E2-A209-2F38788FEEF2}" presName="spaceRect" presStyleCnt="0"/>
      <dgm:spPr/>
    </dgm:pt>
    <dgm:pt modelId="{900D4490-518B-4D1C-AE14-D05B02E9F701}" type="pres">
      <dgm:prSet presAssocID="{08B8FD30-99BD-40E2-A209-2F38788FEEF2}" presName="parTx" presStyleLbl="revTx" presStyleIdx="0" presStyleCnt="3">
        <dgm:presLayoutVars>
          <dgm:chMax val="0"/>
          <dgm:chPref val="0"/>
        </dgm:presLayoutVars>
      </dgm:prSet>
      <dgm:spPr/>
    </dgm:pt>
    <dgm:pt modelId="{6CF8E932-F8D0-4F16-9FB9-E5301CE8748A}" type="pres">
      <dgm:prSet presAssocID="{E6662ED6-DCA1-459F-A08B-AF79576565FC}" presName="sibTrans" presStyleCnt="0"/>
      <dgm:spPr/>
    </dgm:pt>
    <dgm:pt modelId="{4068EF71-DE71-4A89-B08B-3D79D833207A}" type="pres">
      <dgm:prSet presAssocID="{04211C26-79DC-41EF-A910-49EB229F84A1}" presName="compNode" presStyleCnt="0"/>
      <dgm:spPr/>
    </dgm:pt>
    <dgm:pt modelId="{5A08E4D0-92F1-44C8-A878-B9974B7ABA37}" type="pres">
      <dgm:prSet presAssocID="{04211C26-79DC-41EF-A910-49EB229F84A1}" presName="bgRect" presStyleLbl="bgShp" presStyleIdx="1" presStyleCnt="3"/>
      <dgm:spPr/>
    </dgm:pt>
    <dgm:pt modelId="{A3E56575-F6B0-4780-BB27-B11414A40D54}" type="pres">
      <dgm:prSet presAssocID="{04211C26-79DC-41EF-A910-49EB229F84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A2F0C5D-33BD-455C-B0F6-627FA0C7394E}" type="pres">
      <dgm:prSet presAssocID="{04211C26-79DC-41EF-A910-49EB229F84A1}" presName="spaceRect" presStyleCnt="0"/>
      <dgm:spPr/>
    </dgm:pt>
    <dgm:pt modelId="{6CF35208-A576-4127-B526-86A9A6573301}" type="pres">
      <dgm:prSet presAssocID="{04211C26-79DC-41EF-A910-49EB229F84A1}" presName="parTx" presStyleLbl="revTx" presStyleIdx="1" presStyleCnt="3">
        <dgm:presLayoutVars>
          <dgm:chMax val="0"/>
          <dgm:chPref val="0"/>
        </dgm:presLayoutVars>
      </dgm:prSet>
      <dgm:spPr/>
    </dgm:pt>
    <dgm:pt modelId="{3CEC65A5-2F0B-4918-A406-D6E476E903F2}" type="pres">
      <dgm:prSet presAssocID="{532BDD41-D7D1-45B3-AF11-D862FBD880CC}" presName="sibTrans" presStyleCnt="0"/>
      <dgm:spPr/>
    </dgm:pt>
    <dgm:pt modelId="{9B355BFB-C7CD-458C-ABA5-61B043A0A202}" type="pres">
      <dgm:prSet presAssocID="{44FAAF42-D650-4753-8EF9-C403EFCF676E}" presName="compNode" presStyleCnt="0"/>
      <dgm:spPr/>
    </dgm:pt>
    <dgm:pt modelId="{98DAB7FD-490A-49D7-AFF6-458019F8DF9E}" type="pres">
      <dgm:prSet presAssocID="{44FAAF42-D650-4753-8EF9-C403EFCF676E}" presName="bgRect" presStyleLbl="bgShp" presStyleIdx="2" presStyleCnt="3"/>
      <dgm:spPr/>
    </dgm:pt>
    <dgm:pt modelId="{2370AE9A-DF69-43ED-9E34-5924F9F87C8C}" type="pres">
      <dgm:prSet presAssocID="{44FAAF42-D650-4753-8EF9-C403EFCF67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B8A5D65A-2DFF-4C8F-AF4E-1D71FA8B3785}" type="pres">
      <dgm:prSet presAssocID="{44FAAF42-D650-4753-8EF9-C403EFCF676E}" presName="spaceRect" presStyleCnt="0"/>
      <dgm:spPr/>
    </dgm:pt>
    <dgm:pt modelId="{1F66A352-FD11-478A-90F3-B26163780D15}" type="pres">
      <dgm:prSet presAssocID="{44FAAF42-D650-4753-8EF9-C403EFCF67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F13C33-8CBF-4866-9196-5FE9ABD17D1A}" srcId="{33A9FC29-52F8-4493-B4C5-7174E301CA48}" destId="{08B8FD30-99BD-40E2-A209-2F38788FEEF2}" srcOrd="0" destOrd="0" parTransId="{402DA503-FBFF-4AAA-AE8C-A8C5B4ADE847}" sibTransId="{E6662ED6-DCA1-459F-A08B-AF79576565FC}"/>
    <dgm:cxn modelId="{6EE7A26D-3A26-4270-A763-E5E873A329E9}" type="presOf" srcId="{08B8FD30-99BD-40E2-A209-2F38788FEEF2}" destId="{900D4490-518B-4D1C-AE14-D05B02E9F701}" srcOrd="0" destOrd="0" presId="urn:microsoft.com/office/officeart/2018/2/layout/IconVerticalSolidList"/>
    <dgm:cxn modelId="{DDA93971-1942-4A46-BE93-6097C4C770F6}" type="presOf" srcId="{33A9FC29-52F8-4493-B4C5-7174E301CA48}" destId="{FBEB15D7-E870-420A-BE62-E7EA77E8DD64}" srcOrd="0" destOrd="0" presId="urn:microsoft.com/office/officeart/2018/2/layout/IconVerticalSolidList"/>
    <dgm:cxn modelId="{3D74BC78-D1BF-40E7-AA11-B7D83201021F}" type="presOf" srcId="{44FAAF42-D650-4753-8EF9-C403EFCF676E}" destId="{1F66A352-FD11-478A-90F3-B26163780D15}" srcOrd="0" destOrd="0" presId="urn:microsoft.com/office/officeart/2018/2/layout/IconVerticalSolidList"/>
    <dgm:cxn modelId="{2FFDB68F-0D2C-4304-8F99-C07D36E04432}" type="presOf" srcId="{04211C26-79DC-41EF-A910-49EB229F84A1}" destId="{6CF35208-A576-4127-B526-86A9A6573301}" srcOrd="0" destOrd="0" presId="urn:microsoft.com/office/officeart/2018/2/layout/IconVerticalSolidList"/>
    <dgm:cxn modelId="{1CCCA891-DFA0-44CF-B361-D7133DFB7E5A}" srcId="{33A9FC29-52F8-4493-B4C5-7174E301CA48}" destId="{44FAAF42-D650-4753-8EF9-C403EFCF676E}" srcOrd="2" destOrd="0" parTransId="{54060B5F-967D-4A61-AF53-B639A8A40604}" sibTransId="{12BC20AF-78EA-48D8-9240-C5F42382B1EB}"/>
    <dgm:cxn modelId="{4081A9F1-6D10-4746-B27A-B8674EF05E76}" srcId="{33A9FC29-52F8-4493-B4C5-7174E301CA48}" destId="{04211C26-79DC-41EF-A910-49EB229F84A1}" srcOrd="1" destOrd="0" parTransId="{12E05DE1-9177-451F-81A1-6CF0ACE77D0E}" sibTransId="{532BDD41-D7D1-45B3-AF11-D862FBD880CC}"/>
    <dgm:cxn modelId="{6400BDAF-FC41-4838-9F88-B07318E341F3}" type="presParOf" srcId="{FBEB15D7-E870-420A-BE62-E7EA77E8DD64}" destId="{8077D86E-19F0-4188-A5FC-114A8026A9D4}" srcOrd="0" destOrd="0" presId="urn:microsoft.com/office/officeart/2018/2/layout/IconVerticalSolidList"/>
    <dgm:cxn modelId="{0388365D-11C0-464C-80F7-67F80EF88A3C}" type="presParOf" srcId="{8077D86E-19F0-4188-A5FC-114A8026A9D4}" destId="{C63D8B43-7747-4CD6-A97E-D34667206EA3}" srcOrd="0" destOrd="0" presId="urn:microsoft.com/office/officeart/2018/2/layout/IconVerticalSolidList"/>
    <dgm:cxn modelId="{BB273BF8-8FCC-4240-A36A-36EA927E5184}" type="presParOf" srcId="{8077D86E-19F0-4188-A5FC-114A8026A9D4}" destId="{75F438BF-55FA-48A9-B1EB-A2AF8285A6C1}" srcOrd="1" destOrd="0" presId="urn:microsoft.com/office/officeart/2018/2/layout/IconVerticalSolidList"/>
    <dgm:cxn modelId="{F9F6AD6B-1C30-4811-92BE-4699C72BC9B0}" type="presParOf" srcId="{8077D86E-19F0-4188-A5FC-114A8026A9D4}" destId="{2232A083-348C-4AD6-8C0E-BEFBC329CFA4}" srcOrd="2" destOrd="0" presId="urn:microsoft.com/office/officeart/2018/2/layout/IconVerticalSolidList"/>
    <dgm:cxn modelId="{04230013-88D0-471D-B981-D52A0743B419}" type="presParOf" srcId="{8077D86E-19F0-4188-A5FC-114A8026A9D4}" destId="{900D4490-518B-4D1C-AE14-D05B02E9F701}" srcOrd="3" destOrd="0" presId="urn:microsoft.com/office/officeart/2018/2/layout/IconVerticalSolidList"/>
    <dgm:cxn modelId="{889FE942-5BE4-463F-A5B8-78F4E9E00A82}" type="presParOf" srcId="{FBEB15D7-E870-420A-BE62-E7EA77E8DD64}" destId="{6CF8E932-F8D0-4F16-9FB9-E5301CE8748A}" srcOrd="1" destOrd="0" presId="urn:microsoft.com/office/officeart/2018/2/layout/IconVerticalSolidList"/>
    <dgm:cxn modelId="{4739D114-A3A2-4058-82C9-B056347E6874}" type="presParOf" srcId="{FBEB15D7-E870-420A-BE62-E7EA77E8DD64}" destId="{4068EF71-DE71-4A89-B08B-3D79D833207A}" srcOrd="2" destOrd="0" presId="urn:microsoft.com/office/officeart/2018/2/layout/IconVerticalSolidList"/>
    <dgm:cxn modelId="{C2E7D68D-A480-44F8-A7DE-A67497BB26F7}" type="presParOf" srcId="{4068EF71-DE71-4A89-B08B-3D79D833207A}" destId="{5A08E4D0-92F1-44C8-A878-B9974B7ABA37}" srcOrd="0" destOrd="0" presId="urn:microsoft.com/office/officeart/2018/2/layout/IconVerticalSolidList"/>
    <dgm:cxn modelId="{7B54612D-CE14-42EA-AA35-47AF87BADA78}" type="presParOf" srcId="{4068EF71-DE71-4A89-B08B-3D79D833207A}" destId="{A3E56575-F6B0-4780-BB27-B11414A40D54}" srcOrd="1" destOrd="0" presId="urn:microsoft.com/office/officeart/2018/2/layout/IconVerticalSolidList"/>
    <dgm:cxn modelId="{1BB9C602-A275-4334-ACCC-460C44552CC6}" type="presParOf" srcId="{4068EF71-DE71-4A89-B08B-3D79D833207A}" destId="{4A2F0C5D-33BD-455C-B0F6-627FA0C7394E}" srcOrd="2" destOrd="0" presId="urn:microsoft.com/office/officeart/2018/2/layout/IconVerticalSolidList"/>
    <dgm:cxn modelId="{612E473D-5EB9-49BA-AF64-171234479C0B}" type="presParOf" srcId="{4068EF71-DE71-4A89-B08B-3D79D833207A}" destId="{6CF35208-A576-4127-B526-86A9A6573301}" srcOrd="3" destOrd="0" presId="urn:microsoft.com/office/officeart/2018/2/layout/IconVerticalSolidList"/>
    <dgm:cxn modelId="{A6D4AC8D-FCD4-423C-A475-50E984FDBF18}" type="presParOf" srcId="{FBEB15D7-E870-420A-BE62-E7EA77E8DD64}" destId="{3CEC65A5-2F0B-4918-A406-D6E476E903F2}" srcOrd="3" destOrd="0" presId="urn:microsoft.com/office/officeart/2018/2/layout/IconVerticalSolidList"/>
    <dgm:cxn modelId="{C7791275-963C-4557-B0E7-5A56196AF390}" type="presParOf" srcId="{FBEB15D7-E870-420A-BE62-E7EA77E8DD64}" destId="{9B355BFB-C7CD-458C-ABA5-61B043A0A202}" srcOrd="4" destOrd="0" presId="urn:microsoft.com/office/officeart/2018/2/layout/IconVerticalSolidList"/>
    <dgm:cxn modelId="{9D9167C9-7898-4E6C-B32E-57A603C53E79}" type="presParOf" srcId="{9B355BFB-C7CD-458C-ABA5-61B043A0A202}" destId="{98DAB7FD-490A-49D7-AFF6-458019F8DF9E}" srcOrd="0" destOrd="0" presId="urn:microsoft.com/office/officeart/2018/2/layout/IconVerticalSolidList"/>
    <dgm:cxn modelId="{5AE29061-AD8F-4130-8F20-A151970A359E}" type="presParOf" srcId="{9B355BFB-C7CD-458C-ABA5-61B043A0A202}" destId="{2370AE9A-DF69-43ED-9E34-5924F9F87C8C}" srcOrd="1" destOrd="0" presId="urn:microsoft.com/office/officeart/2018/2/layout/IconVerticalSolidList"/>
    <dgm:cxn modelId="{6BC6427E-AC79-4128-AB3A-F80CEB3E1E00}" type="presParOf" srcId="{9B355BFB-C7CD-458C-ABA5-61B043A0A202}" destId="{B8A5D65A-2DFF-4C8F-AF4E-1D71FA8B3785}" srcOrd="2" destOrd="0" presId="urn:microsoft.com/office/officeart/2018/2/layout/IconVerticalSolidList"/>
    <dgm:cxn modelId="{5524D924-057F-4C59-94AE-984F3F39DC4D}" type="presParOf" srcId="{9B355BFB-C7CD-458C-ABA5-61B043A0A202}" destId="{1F66A352-FD11-478A-90F3-B26163780D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D8B43-7747-4CD6-A97E-D34667206EA3}">
      <dsp:nvSpPr>
        <dsp:cNvPr id="0" name=""/>
        <dsp:cNvSpPr/>
      </dsp:nvSpPr>
      <dsp:spPr>
        <a:xfrm>
          <a:off x="0" y="680"/>
          <a:ext cx="7188200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438BF-55FA-48A9-B1EB-A2AF8285A6C1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D4490-518B-4D1C-AE14-D05B02E9F701}">
      <dsp:nvSpPr>
        <dsp:cNvPr id="0" name=""/>
        <dsp:cNvSpPr/>
      </dsp:nvSpPr>
      <dsp:spPr>
        <a:xfrm>
          <a:off x="1838352" y="680"/>
          <a:ext cx="5349847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U.S. Department of Health and Human Services 2017 report says that the number of children in foster care has increased for the fourth year in a row. </a:t>
          </a:r>
        </a:p>
      </dsp:txBody>
      <dsp:txXfrm>
        <a:off x="1838352" y="680"/>
        <a:ext cx="5349847" cy="1591647"/>
      </dsp:txXfrm>
    </dsp:sp>
    <dsp:sp modelId="{5A08E4D0-92F1-44C8-A878-B9974B7ABA37}">
      <dsp:nvSpPr>
        <dsp:cNvPr id="0" name=""/>
        <dsp:cNvSpPr/>
      </dsp:nvSpPr>
      <dsp:spPr>
        <a:xfrm>
          <a:off x="0" y="1990238"/>
          <a:ext cx="7188200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E56575-F6B0-4780-BB27-B11414A40D54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35208-A576-4127-B526-86A9A6573301}">
      <dsp:nvSpPr>
        <dsp:cNvPr id="0" name=""/>
        <dsp:cNvSpPr/>
      </dsp:nvSpPr>
      <dsp:spPr>
        <a:xfrm>
          <a:off x="1838352" y="1990238"/>
          <a:ext cx="5349847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Struggle to find homes willing to foster care results in misplacement of children.</a:t>
          </a:r>
        </a:p>
      </dsp:txBody>
      <dsp:txXfrm>
        <a:off x="1838352" y="1990238"/>
        <a:ext cx="5349847" cy="1591647"/>
      </dsp:txXfrm>
    </dsp:sp>
    <dsp:sp modelId="{98DAB7FD-490A-49D7-AFF6-458019F8DF9E}">
      <dsp:nvSpPr>
        <dsp:cNvPr id="0" name=""/>
        <dsp:cNvSpPr/>
      </dsp:nvSpPr>
      <dsp:spPr>
        <a:xfrm>
          <a:off x="0" y="3979797"/>
          <a:ext cx="7188200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0AE9A-DF69-43ED-9E34-5924F9F87C8C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66A352-FD11-478A-90F3-B26163780D15}">
      <dsp:nvSpPr>
        <dsp:cNvPr id="0" name=""/>
        <dsp:cNvSpPr/>
      </dsp:nvSpPr>
      <dsp:spPr>
        <a:xfrm>
          <a:off x="1838352" y="3979797"/>
          <a:ext cx="5349847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Shortage of national social workers resulting in overworking of workers.</a:t>
          </a:r>
        </a:p>
      </dsp:txBody>
      <dsp:txXfrm>
        <a:off x="1838352" y="3979797"/>
        <a:ext cx="5349847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08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5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2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7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D3036A2-FA55-45FF-A483-131976EADBBA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3043093-E0F8-4214-A200-2310276380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87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D46D-2A5A-46E0-9E79-EBC6AF9B2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Issue: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Foster Care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D86F6-A5DC-437C-90CB-334E8AEB4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by- Grace Tannous</a:t>
            </a:r>
          </a:p>
          <a:p>
            <a:r>
              <a:rPr lang="en-US" dirty="0"/>
              <a:t>LDS 1301</a:t>
            </a:r>
          </a:p>
        </p:txBody>
      </p:sp>
    </p:spTree>
    <p:extLst>
      <p:ext uri="{BB962C8B-B14F-4D97-AF65-F5344CB8AC3E}">
        <p14:creationId xmlns:p14="http://schemas.microsoft.com/office/powerpoint/2010/main" val="351517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892BE-EEEE-48D7-B42E-203518EAE939}"/>
              </a:ext>
            </a:extLst>
          </p:cNvPr>
          <p:cNvSpPr txBox="1"/>
          <p:nvPr/>
        </p:nvSpPr>
        <p:spPr>
          <a:xfrm>
            <a:off x="1050587" y="838174"/>
            <a:ext cx="4675762" cy="230832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Psalm 82:3-4</a:t>
            </a:r>
          </a:p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“Give justice to the weak and the fatherless; maintain the right of the afflicted and the destitute. Rescue the weak and the needy; deliver them from the hand of the wicked.”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68246-80E5-49F0-92BD-580D435895E7}"/>
              </a:ext>
            </a:extLst>
          </p:cNvPr>
          <p:cNvSpPr txBox="1"/>
          <p:nvPr/>
        </p:nvSpPr>
        <p:spPr>
          <a:xfrm>
            <a:off x="6533137" y="2905035"/>
            <a:ext cx="5421549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John 13:34</a:t>
            </a:r>
          </a:p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A new commandment I give to you, that you love one another: just as I have loved you, you also are to love one another.’’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0CA3A-F84B-497F-879E-01545FAD762D}"/>
              </a:ext>
            </a:extLst>
          </p:cNvPr>
          <p:cNvSpPr txBox="1"/>
          <p:nvPr/>
        </p:nvSpPr>
        <p:spPr>
          <a:xfrm>
            <a:off x="1225685" y="5096496"/>
            <a:ext cx="5680953" cy="1200329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Leviticus 19:33</a:t>
            </a:r>
          </a:p>
          <a:p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‘’When a stranger sojourns with you in your land, you shall not do him wrong.’’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68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team leadership">
            <a:extLst>
              <a:ext uri="{FF2B5EF4-FFF2-40B4-BE49-F238E27FC236}">
                <a16:creationId xmlns:a16="http://schemas.microsoft.com/office/drawing/2014/main" id="{762491DD-2017-4A3F-8072-19C96FEC2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/>
          <a:stretch/>
        </p:blipFill>
        <p:spPr bwMode="auto">
          <a:xfrm>
            <a:off x="0" y="0"/>
            <a:ext cx="12191980" cy="68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DCEAA-8B71-4444-8E73-7FFD14F2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Foster Care and Leadership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A6CF8-F514-4276-9D1D-4026861E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Team Leadership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Six enabling conditions for effectiveness – Hackman (2012)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Compelling purpose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Team-focused coaching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Real team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Right people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Supportive organizational context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Clear norms of conduct </a:t>
            </a:r>
          </a:p>
        </p:txBody>
      </p:sp>
    </p:spTree>
    <p:extLst>
      <p:ext uri="{BB962C8B-B14F-4D97-AF65-F5344CB8AC3E}">
        <p14:creationId xmlns:p14="http://schemas.microsoft.com/office/powerpoint/2010/main" val="255949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servant leadership">
            <a:extLst>
              <a:ext uri="{FF2B5EF4-FFF2-40B4-BE49-F238E27FC236}">
                <a16:creationId xmlns:a16="http://schemas.microsoft.com/office/drawing/2014/main" id="{8AD9FAF8-20A1-47F6-8B67-FA011227A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 bwMode="auto">
          <a:xfrm>
            <a:off x="20" y="2754"/>
            <a:ext cx="12191980" cy="68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EDC37-B5FE-4754-8C88-88E2DAB4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Foster Care and Leadership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1EBF-92C6-441B-AFF8-A378359C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Servant Leadership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Five servant leadership behaviors –Liden et al. (2008)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Putting followers first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Helping followers grow and succeed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Behaving ethically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Empowerment</a:t>
            </a:r>
          </a:p>
          <a:p>
            <a:pPr lvl="2"/>
            <a:r>
              <a:rPr lang="en-US" sz="2000" i="0" dirty="0">
                <a:solidFill>
                  <a:schemeClr val="tx1"/>
                </a:solidFill>
              </a:rPr>
              <a:t>Creating value for community</a:t>
            </a:r>
          </a:p>
        </p:txBody>
      </p:sp>
    </p:spTree>
    <p:extLst>
      <p:ext uri="{BB962C8B-B14F-4D97-AF65-F5344CB8AC3E}">
        <p14:creationId xmlns:p14="http://schemas.microsoft.com/office/powerpoint/2010/main" val="417792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D6F3-3872-48D1-8A60-3D1692C1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Foster Care System</a:t>
            </a:r>
            <a:br>
              <a:rPr lang="en-US" dirty="0"/>
            </a:br>
            <a:r>
              <a:rPr lang="en-US" dirty="0"/>
              <a:t>and Child Protective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2859F-B7CD-45A5-96A9-0843BB0B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926" y="4109456"/>
            <a:ext cx="4566474" cy="1038807"/>
          </a:xfrm>
        </p:spPr>
        <p:txBody>
          <a:bodyPr>
            <a:normAutofit fontScale="92500"/>
          </a:bodyPr>
          <a:lstStyle/>
          <a:p>
            <a:r>
              <a:rPr lang="en-US" dirty="0"/>
              <a:t>Families that have had a CPS call where the child gets displaced due to neglect or abuse.</a:t>
            </a:r>
          </a:p>
        </p:txBody>
      </p:sp>
    </p:spTree>
    <p:extLst>
      <p:ext uri="{BB962C8B-B14F-4D97-AF65-F5344CB8AC3E}">
        <p14:creationId xmlns:p14="http://schemas.microsoft.com/office/powerpoint/2010/main" val="32812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08CEDC-7935-48EA-9FBC-6C9D8123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6ABC5-9E84-4BFE-8F48-D4929A65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US" sz="3700"/>
              <a:t>Unfair and Unjust- Globally</a:t>
            </a:r>
          </a:p>
        </p:txBody>
      </p:sp>
      <p:pic>
        <p:nvPicPr>
          <p:cNvPr id="2050" name="Picture 2" descr="Image result for foster care globally">
            <a:extLst>
              <a:ext uri="{FF2B5EF4-FFF2-40B4-BE49-F238E27FC236}">
                <a16:creationId xmlns:a16="http://schemas.microsoft.com/office/drawing/2014/main" id="{142E1D22-EF9D-40D0-A6D4-DEA1C2AC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008219"/>
            <a:ext cx="6898017" cy="46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186B74-983F-4656-9AFF-5211535C3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6163F-C0C7-42F7-9A1E-836A1242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en-US"/>
              <a:t>The foster system is a problem in the world, United States, Texas, and McLennan County.</a:t>
            </a:r>
          </a:p>
          <a:p>
            <a:r>
              <a:rPr lang="en-US"/>
              <a:t>Approximated 399,546 children in the foster care system.</a:t>
            </a:r>
          </a:p>
          <a:p>
            <a:r>
              <a:rPr lang="en-US"/>
              <a:t>Developing countries have little allocation from government finances because it is focused to assistance needed other places.</a:t>
            </a:r>
          </a:p>
        </p:txBody>
      </p:sp>
    </p:spTree>
    <p:extLst>
      <p:ext uri="{BB962C8B-B14F-4D97-AF65-F5344CB8AC3E}">
        <p14:creationId xmlns:p14="http://schemas.microsoft.com/office/powerpoint/2010/main" val="235760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5B637E-716C-486E-8B43-D96FF6DCD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A3A8F-FB0C-4CB7-A8A1-3D2978A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230" y="2274276"/>
            <a:ext cx="3229574" cy="3821723"/>
          </a:xfrm>
        </p:spPr>
        <p:txBody>
          <a:bodyPr anchor="t">
            <a:normAutofit/>
          </a:bodyPr>
          <a:lstStyle/>
          <a:p>
            <a:r>
              <a:rPr lang="en-US" sz="3400"/>
              <a:t>Unfair and Unjust- United States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F4BB93-DDC6-4AE7-8B3E-349C2E95A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66230" y="2050626"/>
            <a:ext cx="322783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605B5F-E412-4268-B389-3D4238136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82772"/>
              </p:ext>
            </p:extLst>
          </p:nvPr>
        </p:nvGraphicFramePr>
        <p:xfrm>
          <a:off x="642938" y="642938"/>
          <a:ext cx="71882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6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1943CE-BB68-4421-9270-4E5D40A9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19B66-9FF2-4EE7-9D51-344CF15C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dirty="0"/>
              <a:t>Unfair and Unjust- Texas</a:t>
            </a:r>
          </a:p>
        </p:txBody>
      </p:sp>
      <p:pic>
        <p:nvPicPr>
          <p:cNvPr id="3074" name="Picture 2" descr="Image result for foster care in texas">
            <a:extLst>
              <a:ext uri="{FF2B5EF4-FFF2-40B4-BE49-F238E27FC236}">
                <a16:creationId xmlns:a16="http://schemas.microsoft.com/office/drawing/2014/main" id="{6DBA17D4-531E-4FF0-9EB2-972F3C95B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1" r="-58" b="-1"/>
          <a:stretch/>
        </p:blipFill>
        <p:spPr bwMode="auto">
          <a:xfrm>
            <a:off x="643192" y="740042"/>
            <a:ext cx="5455949" cy="5057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7685D3-B6B4-4EBB-B2EA-151BC5AE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F743-52A2-434F-B36F-B412991A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/>
          </a:bodyPr>
          <a:lstStyle/>
          <a:p>
            <a:r>
              <a:rPr lang="en-US"/>
              <a:t>Number of children that cannot be immediately placed into foster homes has increased 20 percent.</a:t>
            </a:r>
          </a:p>
          <a:p>
            <a:r>
              <a:rPr lang="en-US"/>
              <a:t>Children with disruptive behaviors have been refused placements by the foster parents.</a:t>
            </a:r>
          </a:p>
          <a:p>
            <a:r>
              <a:rPr lang="en-US"/>
              <a:t>Increased expenditure towards the foster care system has been battled by Republicans.</a:t>
            </a:r>
          </a:p>
        </p:txBody>
      </p:sp>
    </p:spTree>
    <p:extLst>
      <p:ext uri="{BB962C8B-B14F-4D97-AF65-F5344CB8AC3E}">
        <p14:creationId xmlns:p14="http://schemas.microsoft.com/office/powerpoint/2010/main" val="275463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1943CE-BB68-4421-9270-4E5D40A9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15865-E509-4670-8C45-A04C083F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dirty="0"/>
              <a:t>Unfair and Unjust- McLennan County</a:t>
            </a:r>
          </a:p>
        </p:txBody>
      </p:sp>
      <p:pic>
        <p:nvPicPr>
          <p:cNvPr id="4098" name="Picture 2" descr="Image result for refuge waco ministries">
            <a:extLst>
              <a:ext uri="{FF2B5EF4-FFF2-40B4-BE49-F238E27FC236}">
                <a16:creationId xmlns:a16="http://schemas.microsoft.com/office/drawing/2014/main" id="{B0F0A260-14DA-4759-B1CD-AB4E7F1A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291198"/>
            <a:ext cx="5455949" cy="395556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7685D3-B6B4-4EBB-B2EA-151BC5AE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1140-219F-4A5F-BDA8-C16F5F6E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/>
          </a:bodyPr>
          <a:lstStyle/>
          <a:p>
            <a:r>
              <a:rPr lang="en-US"/>
              <a:t>Redesigning the foster care system to help children stay in the same community they grew up in.</a:t>
            </a:r>
          </a:p>
          <a:p>
            <a:r>
              <a:rPr lang="en-US"/>
              <a:t>Refuge Waco Ministries is trying to create half-way houses for those who are not offered immediate placement in homes.</a:t>
            </a:r>
          </a:p>
          <a:p>
            <a:r>
              <a:rPr lang="en-US"/>
              <a:t>Cyclical cycle of people having been in the foster system having their kids in the foster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D45-DD10-4B43-A5B2-9C32F43C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Media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EBBB-A6B2-4B43-9BE0-295634BB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Media coverage has increased.</a:t>
            </a:r>
          </a:p>
          <a:p>
            <a:r>
              <a:rPr lang="en-US" sz="2400" dirty="0"/>
              <a:t>Because they are trying to increase the amount of foster homes, aspects are overlooked and swept under the rug.</a:t>
            </a:r>
          </a:p>
          <a:p>
            <a:r>
              <a:rPr lang="en-US" sz="2400" i="1" dirty="0"/>
              <a:t>The Fosters </a:t>
            </a:r>
            <a:r>
              <a:rPr lang="en-US" sz="2400" dirty="0"/>
              <a:t>– television show that is a drama about the happenings in foster homes.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00AE0-393F-4619-B7A8-BEAB3FCC9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EE862-D7CC-423B-80E6-22A03690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706" y="3223803"/>
            <a:ext cx="6183812" cy="3478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A86201-C183-49B0-A847-EDC026C26CCC}"/>
              </a:ext>
            </a:extLst>
          </p:cNvPr>
          <p:cNvCxnSpPr/>
          <p:nvPr/>
        </p:nvCxnSpPr>
        <p:spPr>
          <a:xfrm>
            <a:off x="487730" y="4848225"/>
            <a:ext cx="511297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2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pictures of children in foster care sad">
            <a:extLst>
              <a:ext uri="{FF2B5EF4-FFF2-40B4-BE49-F238E27FC236}">
                <a16:creationId xmlns:a16="http://schemas.microsoft.com/office/drawing/2014/main" id="{D6BD27A2-AAD3-4413-A182-8F1AB0F35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r="10626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ctures of children in foster care sad">
            <a:extLst>
              <a:ext uri="{FF2B5EF4-FFF2-40B4-BE49-F238E27FC236}">
                <a16:creationId xmlns:a16="http://schemas.microsoft.com/office/drawing/2014/main" id="{1E848D86-5548-45A5-A064-EB02A58B2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r="18165" b="2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s of children in foster care sad">
            <a:extLst>
              <a:ext uri="{FF2B5EF4-FFF2-40B4-BE49-F238E27FC236}">
                <a16:creationId xmlns:a16="http://schemas.microsoft.com/office/drawing/2014/main" id="{F61D9336-2FD4-4616-8CCE-C4EF4501C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31626" b="-1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ildren in foster care">
            <a:extLst>
              <a:ext uri="{FF2B5EF4-FFF2-40B4-BE49-F238E27FC236}">
                <a16:creationId xmlns:a16="http://schemas.microsoft.com/office/drawing/2014/main" id="{8E40CAB8-489B-450D-99C8-D8E66DB4C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-168" r="19656" b="166"/>
          <a:stretch/>
        </p:blipFill>
        <p:spPr bwMode="auto">
          <a:xfrm>
            <a:off x="8199966" y="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s of children in foster care abuse">
            <a:extLst>
              <a:ext uri="{FF2B5EF4-FFF2-40B4-BE49-F238E27FC236}">
                <a16:creationId xmlns:a16="http://schemas.microsoft.com/office/drawing/2014/main" id="{9E30FF98-6A45-4810-A495-3D18D0FE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7147" b="4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5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0C86-012A-4A6B-AF5A-DDA4E7EC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and Emotional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8187-50B2-40A0-B097-8EB7D06A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Children in foster care were put in the system because of previous neglect or abuse.</a:t>
            </a:r>
          </a:p>
          <a:p>
            <a:r>
              <a:rPr lang="en-US" sz="2400" dirty="0"/>
              <a:t>Some instances where the abuse can intensify when put in foster homes.</a:t>
            </a:r>
          </a:p>
          <a:p>
            <a:r>
              <a:rPr lang="en-US" sz="2400" dirty="0"/>
              <a:t>When forced into relocation, there is a potential that it is a harsher situation.</a:t>
            </a:r>
          </a:p>
          <a:p>
            <a:r>
              <a:rPr lang="en-US" sz="2400" dirty="0"/>
              <a:t>Statute of limitations.</a:t>
            </a:r>
          </a:p>
        </p:txBody>
      </p:sp>
    </p:spTree>
    <p:extLst>
      <p:ext uri="{BB962C8B-B14F-4D97-AF65-F5344CB8AC3E}">
        <p14:creationId xmlns:p14="http://schemas.microsoft.com/office/powerpoint/2010/main" val="134891686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Feathered</vt:lpstr>
      <vt:lpstr>Social Issue:  Foster Care</vt:lpstr>
      <vt:lpstr>The Foster Care System and Child Protective Services </vt:lpstr>
      <vt:lpstr>Unfair and Unjust- Globally</vt:lpstr>
      <vt:lpstr>Unfair and Unjust- United States</vt:lpstr>
      <vt:lpstr>Unfair and Unjust- Texas</vt:lpstr>
      <vt:lpstr>Unfair and Unjust- McLennan County</vt:lpstr>
      <vt:lpstr>Media Coverage</vt:lpstr>
      <vt:lpstr>PowerPoint Presentation</vt:lpstr>
      <vt:lpstr>Physical and Emotional Abuse</vt:lpstr>
      <vt:lpstr>PowerPoint Presentation</vt:lpstr>
      <vt:lpstr>Foster Care and Leadership</vt:lpstr>
      <vt:lpstr>Foster Care and Leadership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Issue:  Foster Care</dc:title>
  <dc:creator>Grace Tannous</dc:creator>
  <cp:lastModifiedBy>Grace Tannous</cp:lastModifiedBy>
  <cp:revision>1</cp:revision>
  <dcterms:created xsi:type="dcterms:W3CDTF">2018-11-20T09:04:14Z</dcterms:created>
  <dcterms:modified xsi:type="dcterms:W3CDTF">2018-11-20T09:06:04Z</dcterms:modified>
</cp:coreProperties>
</file>