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208" y="-11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83739314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31444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93892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87832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03879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02674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7381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38759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2789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14956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6937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20139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20897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96598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1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28452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2.jp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735150" y="1124900"/>
            <a:ext cx="7673700" cy="1708800"/>
          </a:xfrm>
          <a:prstGeom prst="rect">
            <a:avLst/>
          </a:prstGeom>
        </p:spPr>
        <p:txBody>
          <a:bodyPr lIns="91425" tIns="91425" rIns="91425" bIns="91425" anchor="b" anchorCtr="0">
            <a:noAutofit/>
          </a:bodyPr>
          <a:lstStyle/>
          <a:p>
            <a:pPr lvl="0">
              <a:spcBef>
                <a:spcPts val="0"/>
              </a:spcBef>
              <a:buNone/>
            </a:pPr>
            <a:r>
              <a:rPr lang="en" sz="6000"/>
              <a:t>Letter from Percy Florence Shelley to Tom Taylor</a:t>
            </a:r>
          </a:p>
        </p:txBody>
      </p:sp>
      <p:sp>
        <p:nvSpPr>
          <p:cNvPr id="60" name="Shape 60"/>
          <p:cNvSpPr txBox="1">
            <a:spLocks noGrp="1"/>
          </p:cNvSpPr>
          <p:nvPr>
            <p:ph type="subTitle" idx="1"/>
          </p:nvPr>
        </p:nvSpPr>
        <p:spPr>
          <a:xfrm>
            <a:off x="671250" y="3174875"/>
            <a:ext cx="7801500" cy="792600"/>
          </a:xfrm>
          <a:prstGeom prst="rect">
            <a:avLst/>
          </a:prstGeom>
        </p:spPr>
        <p:txBody>
          <a:bodyPr lIns="91425" tIns="91425" rIns="91425" bIns="91425" anchor="t" anchorCtr="0">
            <a:noAutofit/>
          </a:bodyPr>
          <a:lstStyle/>
          <a:p>
            <a:pPr lvl="0">
              <a:spcBef>
                <a:spcPts val="0"/>
              </a:spcBef>
              <a:buNone/>
            </a:pPr>
            <a:r>
              <a:rPr lang="en"/>
              <a:t>By: Catherine Burr, Alex Ueckert, and Emily Bell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u="sng"/>
              <a:t>Understanding the Plays and Their Author</a:t>
            </a:r>
          </a:p>
        </p:txBody>
      </p:sp>
      <p:sp>
        <p:nvSpPr>
          <p:cNvPr id="126" name="Shape 126"/>
          <p:cNvSpPr txBox="1">
            <a:spLocks noGrp="1"/>
          </p:cNvSpPr>
          <p:nvPr>
            <p:ph type="body" idx="1"/>
          </p:nvPr>
        </p:nvSpPr>
        <p:spPr>
          <a:xfrm>
            <a:off x="4356225" y="1152475"/>
            <a:ext cx="4476000" cy="3416400"/>
          </a:xfrm>
          <a:prstGeom prst="rect">
            <a:avLst/>
          </a:prstGeom>
        </p:spPr>
        <p:txBody>
          <a:bodyPr lIns="91425" tIns="91425" rIns="91425" bIns="91425" anchor="t" anchorCtr="0">
            <a:noAutofit/>
          </a:bodyPr>
          <a:lstStyle/>
          <a:p>
            <a:pPr lvl="0">
              <a:spcBef>
                <a:spcPts val="0"/>
              </a:spcBef>
              <a:buNone/>
            </a:pPr>
            <a:r>
              <a:rPr lang="en"/>
              <a:t>In the letter it states:</a:t>
            </a:r>
          </a:p>
          <a:p>
            <a:pPr lvl="0">
              <a:spcBef>
                <a:spcPts val="0"/>
              </a:spcBef>
              <a:buNone/>
            </a:pPr>
            <a:r>
              <a:rPr lang="en"/>
              <a:t>	“I send you “a Fairy tale” which I have written &amp; which is devoid of slang – that was according to order – what is worse than the absence of slang in your eyes I’m afraid – there is also an absence of fun – But our audience will be pleased with it in the way we shall manage it I really think.”</a:t>
            </a:r>
          </a:p>
        </p:txBody>
      </p:sp>
      <p:sp>
        <p:nvSpPr>
          <p:cNvPr id="127" name="Shape 127"/>
          <p:cNvSpPr txBox="1"/>
          <p:nvPr/>
        </p:nvSpPr>
        <p:spPr>
          <a:xfrm>
            <a:off x="311700" y="1823825"/>
            <a:ext cx="3477000" cy="26241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a:solidFill>
                  <a:srgbClr val="F3F3F3"/>
                </a:solidFill>
              </a:rPr>
              <a:t>~ One can understand the way in which Florence wanted to keep the peace and order with his art.</a:t>
            </a:r>
          </a:p>
          <a:p>
            <a:pPr lvl="0">
              <a:spcBef>
                <a:spcPts val="0"/>
              </a:spcBef>
              <a:buNone/>
            </a:pPr>
            <a:endParaRPr>
              <a:solidFill>
                <a:srgbClr val="F3F3F3"/>
              </a:solidFill>
            </a:endParaRPr>
          </a:p>
          <a:p>
            <a:pPr lvl="0">
              <a:spcBef>
                <a:spcPts val="0"/>
              </a:spcBef>
              <a:buNone/>
            </a:pPr>
            <a:r>
              <a:rPr lang="en">
                <a:solidFill>
                  <a:srgbClr val="F3F3F3"/>
                </a:solidFill>
              </a:rPr>
              <a:t>~ Was not someone who was wanting to rock the boat like his father.</a:t>
            </a:r>
          </a:p>
          <a:p>
            <a:pPr lvl="0">
              <a:spcBef>
                <a:spcPts val="0"/>
              </a:spcBef>
              <a:buNone/>
            </a:pPr>
            <a:endParaRPr>
              <a:solidFill>
                <a:srgbClr val="F3F3F3"/>
              </a:solidFill>
            </a:endParaRPr>
          </a:p>
          <a:p>
            <a:pPr lvl="0">
              <a:spcBef>
                <a:spcPts val="0"/>
              </a:spcBef>
              <a:buNone/>
            </a:pPr>
            <a:r>
              <a:rPr lang="en">
                <a:solidFill>
                  <a:srgbClr val="F3F3F3"/>
                </a:solidFill>
              </a:rPr>
              <a:t>~ Even though he enjoyed “slang” that was humorous, he did not attempt to write such plays so that he would be admired.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Discussion Question #2</a:t>
            </a:r>
          </a:p>
        </p:txBody>
      </p:sp>
      <p:sp>
        <p:nvSpPr>
          <p:cNvPr id="133" name="Shape 13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3000"/>
              <a:t>Percy Florence and Tom Taylor decide to not use slang in </a:t>
            </a:r>
            <a:r>
              <a:rPr lang="en" sz="3000" i="1"/>
              <a:t>A Fairy Tale</a:t>
            </a:r>
            <a:r>
              <a:rPr lang="en" sz="3000"/>
              <a:t> to maintain a theme of propriety. Do you think this has anything to do with their relative obscurity now? Or do you think it is just more difficult to become lastingly popular as a playwright in general?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Shelley Theatre</a:t>
            </a:r>
          </a:p>
        </p:txBody>
      </p:sp>
      <p:sp>
        <p:nvSpPr>
          <p:cNvPr id="139" name="Shape 13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Then:                                                                   Now:</a:t>
            </a:r>
          </a:p>
        </p:txBody>
      </p:sp>
      <p:pic>
        <p:nvPicPr>
          <p:cNvPr id="140" name="Shape 140" descr="Image result for Shelley Theatre"/>
          <p:cNvPicPr preferRelativeResize="0"/>
          <p:nvPr/>
        </p:nvPicPr>
        <p:blipFill>
          <a:blip r:embed="rId3">
            <a:alphaModFix/>
          </a:blip>
          <a:stretch>
            <a:fillRect/>
          </a:stretch>
        </p:blipFill>
        <p:spPr>
          <a:xfrm>
            <a:off x="371725" y="1638000"/>
            <a:ext cx="3759474" cy="2930875"/>
          </a:xfrm>
          <a:prstGeom prst="rect">
            <a:avLst/>
          </a:prstGeom>
          <a:noFill/>
          <a:ln>
            <a:noFill/>
          </a:ln>
        </p:spPr>
      </p:pic>
      <p:pic>
        <p:nvPicPr>
          <p:cNvPr id="141" name="Shape 141" descr="Image result for Shelley Theatre"/>
          <p:cNvPicPr preferRelativeResize="0"/>
          <p:nvPr/>
        </p:nvPicPr>
        <p:blipFill>
          <a:blip r:embed="rId4">
            <a:alphaModFix/>
          </a:blip>
          <a:stretch>
            <a:fillRect/>
          </a:stretch>
        </p:blipFill>
        <p:spPr>
          <a:xfrm>
            <a:off x="4694275" y="1638000"/>
            <a:ext cx="3867549" cy="29308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#Funfacts #Almostdone #Y’allareawesome</a:t>
            </a:r>
          </a:p>
        </p:txBody>
      </p:sp>
      <p:sp>
        <p:nvSpPr>
          <p:cNvPr id="147" name="Shape 147"/>
          <p:cNvSpPr txBox="1">
            <a:spLocks noGrp="1"/>
          </p:cNvSpPr>
          <p:nvPr>
            <p:ph type="body" idx="1"/>
          </p:nvPr>
        </p:nvSpPr>
        <p:spPr>
          <a:xfrm>
            <a:off x="3634575" y="1152475"/>
            <a:ext cx="5197800" cy="3416400"/>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a:t># Restoration began 10 years ago</a:t>
            </a:r>
          </a:p>
          <a:p>
            <a:pPr lvl="0">
              <a:spcBef>
                <a:spcPts val="0"/>
              </a:spcBef>
              <a:buNone/>
            </a:pPr>
            <a:r>
              <a:rPr lang="en"/>
              <a:t># The venue has been up and running as a creative space for people of the community.</a:t>
            </a:r>
          </a:p>
          <a:p>
            <a:pPr lvl="0">
              <a:spcBef>
                <a:spcPts val="0"/>
              </a:spcBef>
              <a:buNone/>
            </a:pPr>
            <a:r>
              <a:rPr lang="en"/>
              <a:t># They’re open for theatre, film, dance, and live music for most half of the year.</a:t>
            </a:r>
          </a:p>
          <a:p>
            <a:pPr lvl="0">
              <a:spcBef>
                <a:spcPts val="0"/>
              </a:spcBef>
              <a:buNone/>
            </a:pPr>
            <a:r>
              <a:rPr lang="en"/>
              <a:t>#Keepingtheshelleysalive #momwouldbeproud</a:t>
            </a:r>
          </a:p>
          <a:p>
            <a:pPr lvl="0">
              <a:spcBef>
                <a:spcPts val="0"/>
              </a:spcBef>
              <a:buNone/>
            </a:pPr>
            <a:endParaRPr/>
          </a:p>
        </p:txBody>
      </p:sp>
      <p:pic>
        <p:nvPicPr>
          <p:cNvPr id="148" name="Shape 148" descr="Image result for Shelley Theatre"/>
          <p:cNvPicPr preferRelativeResize="0"/>
          <p:nvPr/>
        </p:nvPicPr>
        <p:blipFill>
          <a:blip r:embed="rId3">
            <a:alphaModFix/>
          </a:blip>
          <a:stretch>
            <a:fillRect/>
          </a:stretch>
        </p:blipFill>
        <p:spPr>
          <a:xfrm>
            <a:off x="311700" y="1152475"/>
            <a:ext cx="3104275" cy="22458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Details of the Item</a:t>
            </a:r>
          </a:p>
        </p:txBody>
      </p:sp>
      <p:sp>
        <p:nvSpPr>
          <p:cNvPr id="66" name="Shape 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Letter from Percy Florence Shelley to Tom Taylor</a:t>
            </a:r>
          </a:p>
          <a:p>
            <a:pPr marL="457200" lvl="0" indent="-228600" rtl="0">
              <a:spcBef>
                <a:spcPts val="0"/>
              </a:spcBef>
            </a:pPr>
            <a:r>
              <a:rPr lang="en"/>
              <a:t>It was written in 1871</a:t>
            </a:r>
          </a:p>
          <a:p>
            <a:pPr marL="457200" lvl="0" indent="-228600" rtl="0">
              <a:spcBef>
                <a:spcPts val="0"/>
              </a:spcBef>
            </a:pPr>
            <a:r>
              <a:rPr lang="en"/>
              <a:t>Currently uncatalogued/not in the system in ABL</a:t>
            </a:r>
          </a:p>
          <a:p>
            <a:pPr marL="457200" lvl="0" indent="-228600">
              <a:spcBef>
                <a:spcPts val="0"/>
              </a:spcBef>
              <a:spcAft>
                <a:spcPts val="0"/>
              </a:spcAft>
            </a:pPr>
            <a:r>
              <a:rPr lang="en"/>
              <a:t>The letter was acquired in a 1964 Sotheby’s Lot. The lot (presumably) was targeted for the letter it contained from Robert Browning to Mrs. Tom Taylor in condolence for the passing of her husband. The lot contained other letters of condolences to Mrs. Tom Taylor from which this letter was later discovered to have been included.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can we learn from this item?</a:t>
            </a:r>
          </a:p>
        </p:txBody>
      </p:sp>
      <p:sp>
        <p:nvSpPr>
          <p:cNvPr id="72" name="Shape 72"/>
          <p:cNvSpPr txBox="1">
            <a:spLocks noGrp="1"/>
          </p:cNvSpPr>
          <p:nvPr>
            <p:ph type="body" idx="1"/>
          </p:nvPr>
        </p:nvSpPr>
        <p:spPr>
          <a:xfrm>
            <a:off x="311700" y="1152475"/>
            <a:ext cx="6262200" cy="3839700"/>
          </a:xfrm>
          <a:prstGeom prst="rect">
            <a:avLst/>
          </a:prstGeom>
        </p:spPr>
        <p:txBody>
          <a:bodyPr lIns="91425" tIns="91425" rIns="91425" bIns="91425" anchor="t" anchorCtr="0">
            <a:noAutofit/>
          </a:bodyPr>
          <a:lstStyle/>
          <a:p>
            <a:pPr marL="457200" lvl="0" indent="-228600" rtl="0">
              <a:spcBef>
                <a:spcPts val="0"/>
              </a:spcBef>
            </a:pPr>
            <a:r>
              <a:rPr lang="en"/>
              <a:t>We first can learn details regarding the Shelley’s family life. </a:t>
            </a:r>
          </a:p>
          <a:p>
            <a:pPr marL="457200" lvl="0" indent="-228600" rtl="0">
              <a:spcBef>
                <a:spcPts val="0"/>
              </a:spcBef>
            </a:pPr>
            <a:r>
              <a:rPr lang="en"/>
              <a:t>“The time of some of our family is a great deal employed with the arrangements connected with the approaching marriage in February--so that when I write to ask questions with respect to the Easter performances I cannot always get a hearing.” </a:t>
            </a:r>
          </a:p>
          <a:p>
            <a:pPr marL="457200" lvl="0" indent="-228600" rtl="0">
              <a:spcBef>
                <a:spcPts val="0"/>
              </a:spcBef>
            </a:pPr>
            <a:r>
              <a:rPr lang="en"/>
              <a:t>This quote refers to Percy Florence and Jane’s (his wife) adopted daughter Bessie. </a:t>
            </a:r>
          </a:p>
          <a:p>
            <a:pPr marL="457200" lvl="0" indent="-228600">
              <a:spcBef>
                <a:spcPts val="0"/>
              </a:spcBef>
            </a:pPr>
            <a:r>
              <a:rPr lang="en"/>
              <a:t>Bessie was adopted by Percy and Jane, her paternal aunt, after her own mother passed away. </a:t>
            </a:r>
          </a:p>
        </p:txBody>
      </p:sp>
      <p:pic>
        <p:nvPicPr>
          <p:cNvPr id="73" name="Shape 73" descr="pshelley.gif"/>
          <p:cNvPicPr preferRelativeResize="0"/>
          <p:nvPr/>
        </p:nvPicPr>
        <p:blipFill>
          <a:blip r:embed="rId3">
            <a:alphaModFix/>
          </a:blip>
          <a:stretch>
            <a:fillRect/>
          </a:stretch>
        </p:blipFill>
        <p:spPr>
          <a:xfrm>
            <a:off x="6774825" y="0"/>
            <a:ext cx="2266950" cy="2781300"/>
          </a:xfrm>
          <a:prstGeom prst="rect">
            <a:avLst/>
          </a:prstGeom>
          <a:noFill/>
          <a:ln>
            <a:noFill/>
          </a:ln>
        </p:spPr>
      </p:pic>
      <p:pic>
        <p:nvPicPr>
          <p:cNvPr id="74" name="Shape 74" descr="BessieFlorencelot157RegEaston_zps4102243d-thumb-150x191-7665.jpg"/>
          <p:cNvPicPr preferRelativeResize="0"/>
          <p:nvPr/>
        </p:nvPicPr>
        <p:blipFill>
          <a:blip r:embed="rId4">
            <a:alphaModFix/>
          </a:blip>
          <a:stretch>
            <a:fillRect/>
          </a:stretch>
        </p:blipFill>
        <p:spPr>
          <a:xfrm>
            <a:off x="6774825" y="2624600"/>
            <a:ext cx="2266950" cy="2642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81" name="Shape 81" descr="family_tree_app_3.jpg"/>
          <p:cNvPicPr preferRelativeResize="0"/>
          <p:nvPr/>
        </p:nvPicPr>
        <p:blipFill>
          <a:blip r:embed="rId3">
            <a:alphaModFix/>
          </a:blip>
          <a:stretch>
            <a:fillRect/>
          </a:stretch>
        </p:blipFill>
        <p:spPr>
          <a:xfrm>
            <a:off x="1143000" y="0"/>
            <a:ext cx="6857999" cy="5143499"/>
          </a:xfrm>
          <a:prstGeom prst="rect">
            <a:avLst/>
          </a:prstGeom>
          <a:noFill/>
          <a:ln>
            <a:noFill/>
          </a:ln>
        </p:spPr>
      </p:pic>
      <p:cxnSp>
        <p:nvCxnSpPr>
          <p:cNvPr id="82" name="Shape 82"/>
          <p:cNvCxnSpPr/>
          <p:nvPr/>
        </p:nvCxnSpPr>
        <p:spPr>
          <a:xfrm rot="10800000" flipH="1">
            <a:off x="1173900" y="2669000"/>
            <a:ext cx="901800" cy="642600"/>
          </a:xfrm>
          <a:prstGeom prst="straightConnector1">
            <a:avLst/>
          </a:prstGeom>
          <a:noFill/>
          <a:ln w="9525" cap="flat" cmpd="sng">
            <a:solidFill>
              <a:srgbClr val="FF0000"/>
            </a:solidFill>
            <a:prstDash val="solid"/>
            <a:round/>
            <a:headEnd type="none" w="lg" len="lg"/>
            <a:tailEnd type="triangle" w="lg" len="lg"/>
          </a:ln>
        </p:spPr>
      </p:cxnSp>
      <p:cxnSp>
        <p:nvCxnSpPr>
          <p:cNvPr id="83" name="Shape 83"/>
          <p:cNvCxnSpPr/>
          <p:nvPr/>
        </p:nvCxnSpPr>
        <p:spPr>
          <a:xfrm rot="10800000" flipH="1">
            <a:off x="3682325" y="3830675"/>
            <a:ext cx="407700" cy="407700"/>
          </a:xfrm>
          <a:prstGeom prst="straightConnector1">
            <a:avLst/>
          </a:prstGeom>
          <a:noFill/>
          <a:ln w="9525" cap="flat" cmpd="sng">
            <a:solidFill>
              <a:srgbClr val="FF0000"/>
            </a:solidFill>
            <a:prstDash val="solid"/>
            <a:round/>
            <a:headEnd type="none" w="lg" len="lg"/>
            <a:tailEnd type="triangle" w="lg" len="lg"/>
          </a:ln>
        </p:spPr>
      </p:cxnSp>
      <p:cxnSp>
        <p:nvCxnSpPr>
          <p:cNvPr id="84" name="Shape 84"/>
          <p:cNvCxnSpPr/>
          <p:nvPr/>
        </p:nvCxnSpPr>
        <p:spPr>
          <a:xfrm rot="10800000">
            <a:off x="2953175" y="2718425"/>
            <a:ext cx="309000" cy="506700"/>
          </a:xfrm>
          <a:prstGeom prst="straightConnector1">
            <a:avLst/>
          </a:prstGeom>
          <a:noFill/>
          <a:ln w="9525" cap="flat" cmpd="sng">
            <a:solidFill>
              <a:srgbClr val="FF0000"/>
            </a:solidFill>
            <a:prstDash val="solid"/>
            <a:round/>
            <a:headEnd type="none" w="lg" len="lg"/>
            <a:tailEnd type="triangle" w="lg" len="lg"/>
          </a:ln>
        </p:spPr>
      </p:cxnSp>
      <p:cxnSp>
        <p:nvCxnSpPr>
          <p:cNvPr id="85" name="Shape 85"/>
          <p:cNvCxnSpPr/>
          <p:nvPr/>
        </p:nvCxnSpPr>
        <p:spPr>
          <a:xfrm rot="10800000">
            <a:off x="4670925" y="3756400"/>
            <a:ext cx="148200" cy="444900"/>
          </a:xfrm>
          <a:prstGeom prst="straightConnector1">
            <a:avLst/>
          </a:prstGeom>
          <a:noFill/>
          <a:ln w="9525" cap="flat" cmpd="sng">
            <a:solidFill>
              <a:srgbClr val="FF0000"/>
            </a:solidFill>
            <a:prstDash val="solid"/>
            <a:round/>
            <a:headEnd type="none" w="lg" len="lg"/>
            <a:tailEnd type="triangle" w="lg" len="lg"/>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can we learn from this item? </a:t>
            </a:r>
          </a:p>
        </p:txBody>
      </p:sp>
      <p:sp>
        <p:nvSpPr>
          <p:cNvPr id="91" name="Shape 91"/>
          <p:cNvSpPr txBox="1">
            <a:spLocks noGrp="1"/>
          </p:cNvSpPr>
          <p:nvPr>
            <p:ph type="body" idx="1"/>
          </p:nvPr>
        </p:nvSpPr>
        <p:spPr>
          <a:xfrm>
            <a:off x="311700" y="1152475"/>
            <a:ext cx="6237300" cy="3416400"/>
          </a:xfrm>
          <a:prstGeom prst="rect">
            <a:avLst/>
          </a:prstGeom>
        </p:spPr>
        <p:txBody>
          <a:bodyPr lIns="91425" tIns="91425" rIns="91425" bIns="91425" anchor="t" anchorCtr="0">
            <a:noAutofit/>
          </a:bodyPr>
          <a:lstStyle/>
          <a:p>
            <a:pPr marL="457200" lvl="0" indent="-228600" rtl="0">
              <a:spcBef>
                <a:spcPts val="0"/>
              </a:spcBef>
            </a:pPr>
            <a:r>
              <a:rPr lang="en"/>
              <a:t>Shelley’s Ghost gives extensive information on the Percy and Mary Shelley, but does not speak much about Percy Florence and his family life. </a:t>
            </a:r>
          </a:p>
          <a:p>
            <a:pPr marL="457200" lvl="0" indent="-228600" rtl="0">
              <a:spcBef>
                <a:spcPts val="0"/>
              </a:spcBef>
            </a:pPr>
            <a:r>
              <a:rPr lang="en"/>
              <a:t>Percy Shelley died when Percy Florence was 3 years old. Instead of becoming a poet like his father, he decided to become a playwright. </a:t>
            </a:r>
          </a:p>
          <a:p>
            <a:pPr marL="457200" lvl="0" indent="-228600">
              <a:spcBef>
                <a:spcPts val="0"/>
              </a:spcBef>
            </a:pPr>
            <a:r>
              <a:rPr lang="en"/>
              <a:t>Plays are thus a large element in his letter. </a:t>
            </a:r>
          </a:p>
        </p:txBody>
      </p:sp>
      <p:pic>
        <p:nvPicPr>
          <p:cNvPr id="92" name="Shape 92" descr="41H65eIO13L._SY344_BO1,204,203,200_.jpg"/>
          <p:cNvPicPr preferRelativeResize="0"/>
          <p:nvPr/>
        </p:nvPicPr>
        <p:blipFill>
          <a:blip r:embed="rId3">
            <a:alphaModFix/>
          </a:blip>
          <a:stretch>
            <a:fillRect/>
          </a:stretch>
        </p:blipFill>
        <p:spPr>
          <a:xfrm>
            <a:off x="6715112" y="0"/>
            <a:ext cx="2428875" cy="32956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Who is Tom Taylor???</a:t>
            </a:r>
          </a:p>
        </p:txBody>
      </p:sp>
      <p:sp>
        <p:nvSpPr>
          <p:cNvPr id="98" name="Shape 9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1817-1880</a:t>
            </a:r>
          </a:p>
          <a:p>
            <a:pPr marL="457200" lvl="0" indent="-228600" rtl="0">
              <a:spcBef>
                <a:spcPts val="0"/>
              </a:spcBef>
            </a:pPr>
            <a:r>
              <a:rPr lang="en"/>
              <a:t>Born from a lower class family</a:t>
            </a:r>
          </a:p>
          <a:p>
            <a:pPr marL="457200" lvl="0" indent="-228600" rtl="0">
              <a:spcBef>
                <a:spcPts val="0"/>
              </a:spcBef>
            </a:pPr>
            <a:r>
              <a:rPr lang="en"/>
              <a:t>Attended Trinity College, Cambridge</a:t>
            </a:r>
          </a:p>
          <a:p>
            <a:pPr marL="457200" lvl="0" indent="-228600" rtl="0">
              <a:spcBef>
                <a:spcPts val="0"/>
              </a:spcBef>
            </a:pPr>
            <a:r>
              <a:rPr lang="en"/>
              <a:t>Studied English and mathematics</a:t>
            </a:r>
          </a:p>
          <a:p>
            <a:pPr marL="457200" lvl="0" indent="-228600" rtl="0">
              <a:spcBef>
                <a:spcPts val="0"/>
              </a:spcBef>
            </a:pPr>
            <a:r>
              <a:rPr lang="en"/>
              <a:t>A leading playwright and actor between the 40s-60s</a:t>
            </a:r>
          </a:p>
          <a:p>
            <a:pPr marL="457200" lvl="0" indent="-228600">
              <a:spcBef>
                <a:spcPts val="0"/>
              </a:spcBef>
            </a:pPr>
            <a:r>
              <a:rPr lang="en"/>
              <a:t>Great adapter of other work</a:t>
            </a:r>
          </a:p>
        </p:txBody>
      </p:sp>
      <p:pic>
        <p:nvPicPr>
          <p:cNvPr id="99" name="Shape 99"/>
          <p:cNvPicPr preferRelativeResize="0"/>
          <p:nvPr/>
        </p:nvPicPr>
        <p:blipFill>
          <a:blip r:embed="rId3">
            <a:alphaModFix/>
          </a:blip>
          <a:stretch>
            <a:fillRect/>
          </a:stretch>
        </p:blipFill>
        <p:spPr>
          <a:xfrm>
            <a:off x="5974800" y="1141400"/>
            <a:ext cx="2857500" cy="34385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u="sng"/>
              <a:t>Tom + Florence</a:t>
            </a:r>
          </a:p>
        </p:txBody>
      </p:sp>
      <p:sp>
        <p:nvSpPr>
          <p:cNvPr id="105" name="Shape 105"/>
          <p:cNvSpPr txBox="1">
            <a:spLocks noGrp="1"/>
          </p:cNvSpPr>
          <p:nvPr>
            <p:ph type="body" idx="1"/>
          </p:nvPr>
        </p:nvSpPr>
        <p:spPr>
          <a:xfrm>
            <a:off x="3240900" y="522650"/>
            <a:ext cx="5591400" cy="1445400"/>
          </a:xfrm>
          <a:prstGeom prst="rect">
            <a:avLst/>
          </a:prstGeom>
        </p:spPr>
        <p:txBody>
          <a:bodyPr lIns="91425" tIns="91425" rIns="91425" bIns="91425" anchor="t" anchorCtr="0">
            <a:noAutofit/>
          </a:bodyPr>
          <a:lstStyle/>
          <a:p>
            <a:pPr lvl="0">
              <a:spcBef>
                <a:spcPts val="0"/>
              </a:spcBef>
              <a:buNone/>
            </a:pPr>
            <a:r>
              <a:rPr lang="en"/>
              <a:t>“The dialogue is very superior to what we are usually treated to, being full of natural touches, sparkling sentences, and occasionally a touch of poetry…. Real good honest laughter, real tears of pathos”</a:t>
            </a:r>
          </a:p>
          <a:p>
            <a:pPr lvl="0">
              <a:spcBef>
                <a:spcPts val="0"/>
              </a:spcBef>
              <a:buNone/>
            </a:pPr>
            <a:r>
              <a:rPr lang="en"/>
              <a:t>							-The Leader</a:t>
            </a:r>
          </a:p>
        </p:txBody>
      </p:sp>
      <p:sp>
        <p:nvSpPr>
          <p:cNvPr id="106" name="Shape 106"/>
          <p:cNvSpPr txBox="1"/>
          <p:nvPr/>
        </p:nvSpPr>
        <p:spPr>
          <a:xfrm>
            <a:off x="3897000" y="2624225"/>
            <a:ext cx="4699200" cy="1810500"/>
          </a:xfrm>
          <a:prstGeom prst="rect">
            <a:avLst/>
          </a:prstGeom>
          <a:noFill/>
          <a:ln>
            <a:noFill/>
          </a:ln>
        </p:spPr>
        <p:txBody>
          <a:bodyPr lIns="91425" tIns="91425" rIns="91425" bIns="91425" anchor="t" anchorCtr="0">
            <a:noAutofit/>
          </a:bodyPr>
          <a:lstStyle/>
          <a:p>
            <a:pPr lvl="0">
              <a:spcBef>
                <a:spcPts val="0"/>
              </a:spcBef>
              <a:buNone/>
            </a:pPr>
            <a:r>
              <a:rPr lang="en" sz="1800">
                <a:solidFill>
                  <a:schemeClr val="accent3"/>
                </a:solidFill>
                <a:latin typeface="Average"/>
                <a:ea typeface="Average"/>
                <a:cs typeface="Average"/>
                <a:sym typeface="Average"/>
              </a:rPr>
              <a:t>o  </a:t>
            </a:r>
            <a:r>
              <a:rPr lang="en" sz="1800" i="1">
                <a:solidFill>
                  <a:schemeClr val="accent3"/>
                </a:solidFill>
                <a:latin typeface="Average"/>
                <a:ea typeface="Average"/>
                <a:cs typeface="Average"/>
                <a:sym typeface="Average"/>
              </a:rPr>
              <a:t>Two Loves and a Life</a:t>
            </a:r>
            <a:r>
              <a:rPr lang="en" sz="1800">
                <a:solidFill>
                  <a:schemeClr val="accent3"/>
                </a:solidFill>
                <a:latin typeface="Average"/>
                <a:ea typeface="Average"/>
                <a:cs typeface="Average"/>
                <a:sym typeface="Average"/>
              </a:rPr>
              <a:t> brought together what Florence Shelley desired for his plays and what society accepted as appropriate.</a:t>
            </a:r>
          </a:p>
          <a:p>
            <a:pPr lvl="0">
              <a:spcBef>
                <a:spcPts val="0"/>
              </a:spcBef>
              <a:buNone/>
            </a:pPr>
            <a:r>
              <a:rPr lang="en" sz="1800">
                <a:solidFill>
                  <a:schemeClr val="accent3"/>
                </a:solidFill>
                <a:latin typeface="Average"/>
                <a:ea typeface="Average"/>
                <a:cs typeface="Average"/>
                <a:sym typeface="Average"/>
              </a:rPr>
              <a:t>o  This reflects how Florence conforms to the standards that society placed on him, and this is interesting because his father was a total rebel.</a:t>
            </a:r>
          </a:p>
        </p:txBody>
      </p:sp>
      <p:pic>
        <p:nvPicPr>
          <p:cNvPr id="107" name="Shape 107" descr="Image result for Thomas Taylor and percy florence shelley"/>
          <p:cNvPicPr preferRelativeResize="0"/>
          <p:nvPr/>
        </p:nvPicPr>
        <p:blipFill>
          <a:blip r:embed="rId3">
            <a:alphaModFix/>
          </a:blip>
          <a:stretch>
            <a:fillRect/>
          </a:stretch>
        </p:blipFill>
        <p:spPr>
          <a:xfrm>
            <a:off x="209925" y="1152475"/>
            <a:ext cx="2154650" cy="27292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Discussion Question #1</a:t>
            </a:r>
          </a:p>
        </p:txBody>
      </p:sp>
      <p:sp>
        <p:nvSpPr>
          <p:cNvPr id="113" name="Shape 113"/>
          <p:cNvSpPr txBox="1">
            <a:spLocks noGrp="1"/>
          </p:cNvSpPr>
          <p:nvPr>
            <p:ph type="body" idx="1"/>
          </p:nvPr>
        </p:nvSpPr>
        <p:spPr>
          <a:xfrm>
            <a:off x="311700" y="1165575"/>
            <a:ext cx="8520600" cy="3416400"/>
          </a:xfrm>
          <a:prstGeom prst="rect">
            <a:avLst/>
          </a:prstGeom>
        </p:spPr>
        <p:txBody>
          <a:bodyPr lIns="91425" tIns="91425" rIns="91425" bIns="91425" anchor="t" anchorCtr="0">
            <a:noAutofit/>
          </a:bodyPr>
          <a:lstStyle/>
          <a:p>
            <a:pPr lvl="0">
              <a:spcBef>
                <a:spcPts val="0"/>
              </a:spcBef>
              <a:buNone/>
            </a:pPr>
            <a:r>
              <a:rPr lang="en" sz="3000"/>
              <a:t>Why do you think Percy Florence decided to pursue theatre and playwriting as opposed to writing poetry like his mother and father?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97784"/>
            <a:ext cx="8520600" cy="572700"/>
          </a:xfrm>
          <a:prstGeom prst="rect">
            <a:avLst/>
          </a:prstGeom>
        </p:spPr>
        <p:txBody>
          <a:bodyPr lIns="91425" tIns="91425" rIns="91425" bIns="91425" anchor="t" anchorCtr="0">
            <a:noAutofit/>
          </a:bodyPr>
          <a:lstStyle/>
          <a:p>
            <a:pPr lvl="0">
              <a:spcBef>
                <a:spcPts val="0"/>
              </a:spcBef>
              <a:buNone/>
            </a:pPr>
            <a:r>
              <a:rPr lang="en" u="sng" dirty="0"/>
              <a:t>Where are They Now?</a:t>
            </a:r>
          </a:p>
        </p:txBody>
      </p:sp>
      <p:sp>
        <p:nvSpPr>
          <p:cNvPr id="119" name="Shape 119"/>
          <p:cNvSpPr txBox="1">
            <a:spLocks noGrp="1"/>
          </p:cNvSpPr>
          <p:nvPr>
            <p:ph type="body" idx="1"/>
          </p:nvPr>
        </p:nvSpPr>
        <p:spPr>
          <a:xfrm>
            <a:off x="311700" y="642783"/>
            <a:ext cx="4964700" cy="3416400"/>
          </a:xfrm>
          <a:prstGeom prst="rect">
            <a:avLst/>
          </a:prstGeom>
        </p:spPr>
        <p:txBody>
          <a:bodyPr lIns="91425" tIns="91425" rIns="91425" bIns="91425" anchor="t" anchorCtr="0">
            <a:noAutofit/>
          </a:bodyPr>
          <a:lstStyle/>
          <a:p>
            <a:pPr lvl="0">
              <a:spcBef>
                <a:spcPts val="0"/>
              </a:spcBef>
              <a:buNone/>
            </a:pPr>
            <a:r>
              <a:rPr lang="en" u="sng" dirty="0"/>
              <a:t>Works Mentioned:</a:t>
            </a:r>
          </a:p>
          <a:p>
            <a:pPr marL="457200" lvl="0" indent="-228600" rtl="0">
              <a:spcBef>
                <a:spcPts val="0"/>
              </a:spcBef>
              <a:buAutoNum type="arabicParenR"/>
            </a:pPr>
            <a:r>
              <a:rPr lang="en" i="1" dirty="0"/>
              <a:t>A Fairy Tale </a:t>
            </a:r>
            <a:r>
              <a:rPr lang="en" dirty="0"/>
              <a:t>: Florence Shelley has two copies in the British Museum.</a:t>
            </a:r>
          </a:p>
          <a:p>
            <a:pPr marL="457200" lvl="0" indent="-228600" rtl="0">
              <a:spcBef>
                <a:spcPts val="0"/>
              </a:spcBef>
              <a:buAutoNum type="arabicParenR"/>
            </a:pPr>
            <a:r>
              <a:rPr lang="en" i="1" dirty="0"/>
              <a:t>Two Love and a Life </a:t>
            </a:r>
            <a:r>
              <a:rPr lang="en" dirty="0"/>
              <a:t>: By Tom Taylor</a:t>
            </a:r>
          </a:p>
          <a:p>
            <a:pPr marL="457200" lvl="0" indent="-228600" rtl="0">
              <a:spcBef>
                <a:spcPts val="0"/>
              </a:spcBef>
              <a:buAutoNum type="arabicParenR"/>
            </a:pPr>
            <a:r>
              <a:rPr lang="en" i="1" dirty="0"/>
              <a:t>Lighthouse, Altafash on the Doctor, </a:t>
            </a:r>
            <a:r>
              <a:rPr lang="en" dirty="0"/>
              <a:t>and</a:t>
            </a:r>
            <a:r>
              <a:rPr lang="en" i="1" dirty="0"/>
              <a:t> Domestic Economy</a:t>
            </a:r>
            <a:r>
              <a:rPr lang="en" dirty="0"/>
              <a:t> : Currently have not found anything about these.</a:t>
            </a:r>
          </a:p>
          <a:p>
            <a:pPr lvl="0">
              <a:spcBef>
                <a:spcPts val="0"/>
              </a:spcBef>
              <a:buNone/>
            </a:pPr>
            <a:r>
              <a:rPr lang="en" dirty="0"/>
              <a:t>The significance of this is the fact that most of his plays are not in the eye of the public. This contrasts with the popularity and endurance of his parents.</a:t>
            </a:r>
          </a:p>
        </p:txBody>
      </p:sp>
      <p:pic>
        <p:nvPicPr>
          <p:cNvPr id="120" name="Shape 120" descr="Image result for Vintage fairy"/>
          <p:cNvPicPr preferRelativeResize="0"/>
          <p:nvPr/>
        </p:nvPicPr>
        <p:blipFill>
          <a:blip r:embed="rId3">
            <a:alphaModFix/>
          </a:blip>
          <a:stretch>
            <a:fillRect/>
          </a:stretch>
        </p:blipFill>
        <p:spPr>
          <a:xfrm>
            <a:off x="5756712" y="863550"/>
            <a:ext cx="2351287" cy="3416399"/>
          </a:xfrm>
          <a:prstGeom prst="rect">
            <a:avLst/>
          </a:prstGeom>
          <a:noFill/>
          <a:ln>
            <a:noFill/>
          </a:ln>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703</Words>
  <Application>Microsoft Macintosh PowerPoint</Application>
  <PresentationFormat>On-screen Show (16:9)</PresentationFormat>
  <Paragraphs>53</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Oswald</vt:lpstr>
      <vt:lpstr>Average</vt:lpstr>
      <vt:lpstr>slate</vt:lpstr>
      <vt:lpstr>Letter from Percy Florence Shelley to Tom Taylor</vt:lpstr>
      <vt:lpstr>Details of the Item</vt:lpstr>
      <vt:lpstr>What can we learn from this item?</vt:lpstr>
      <vt:lpstr>PowerPoint Presentation</vt:lpstr>
      <vt:lpstr>What can we learn from this item? </vt:lpstr>
      <vt:lpstr>Who is Tom Taylor???</vt:lpstr>
      <vt:lpstr>Tom + Florence</vt:lpstr>
      <vt:lpstr>Discussion Question #1</vt:lpstr>
      <vt:lpstr>Where are They Now?</vt:lpstr>
      <vt:lpstr>Understanding the Plays and Their Author</vt:lpstr>
      <vt:lpstr>Discussion Question #2</vt:lpstr>
      <vt:lpstr>The Shelley Theatre</vt:lpstr>
      <vt:lpstr>#Funfacts #Almostdone #Y’allareawesome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 from Percy Florence Shelley to Tom Taylor</dc:title>
  <dc:creator>King, Josh</dc:creator>
  <cp:lastModifiedBy>Nicole Bouchard</cp:lastModifiedBy>
  <cp:revision>4</cp:revision>
  <dcterms:modified xsi:type="dcterms:W3CDTF">2017-03-02T06:10:52Z</dcterms:modified>
</cp:coreProperties>
</file>