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120" y="-46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7603727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823168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GB"/>
              <a:t>What is a common theme seen amongst Margaret and her father and their relation to Coleridge? What influence? </a:t>
            </a:r>
          </a:p>
        </p:txBody>
      </p:sp>
    </p:spTree>
    <p:extLst>
      <p:ext uri="{BB962C8B-B14F-4D97-AF65-F5344CB8AC3E}">
        <p14:creationId xmlns:p14="http://schemas.microsoft.com/office/powerpoint/2010/main" val="919611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457200" lvl="0" indent="-228600" rtl="0">
              <a:spcBef>
                <a:spcPts val="0"/>
              </a:spcBef>
              <a:buChar char="-"/>
            </a:pPr>
            <a:r>
              <a:rPr lang="en-GB" dirty="0"/>
              <a:t>First Edition: owned by Rev. Alexander John Scott and then his daughter Margaret Scott according to inscriptions found on the title page</a:t>
            </a:r>
          </a:p>
          <a:p>
            <a:pPr marL="457200" lvl="0" indent="-228600" rtl="0">
              <a:spcBef>
                <a:spcPts val="0"/>
              </a:spcBef>
              <a:buChar char="-"/>
            </a:pPr>
            <a:r>
              <a:rPr lang="en-GB" dirty="0"/>
              <a:t>Annotations and notes found throughout both volumes of the text and a letter on the front flyleaf</a:t>
            </a:r>
          </a:p>
          <a:p>
            <a:pPr marL="457200" lvl="0" indent="-228600" rtl="0">
              <a:spcBef>
                <a:spcPts val="0"/>
              </a:spcBef>
              <a:buChar char="-"/>
            </a:pPr>
            <a:r>
              <a:rPr lang="en-GB" dirty="0"/>
              <a:t>Unclear who made which marks, however we can use them to speculate about the influence that the work might’ve had on these specific people as well as society as a whole</a:t>
            </a:r>
          </a:p>
        </p:txBody>
      </p:sp>
    </p:spTree>
    <p:extLst>
      <p:ext uri="{BB962C8B-B14F-4D97-AF65-F5344CB8AC3E}">
        <p14:creationId xmlns:p14="http://schemas.microsoft.com/office/powerpoint/2010/main" val="939565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88430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457200" lvl="0" indent="-228600">
              <a:spcBef>
                <a:spcPts val="0"/>
              </a:spcBef>
              <a:buChar char="-"/>
            </a:pPr>
            <a:r>
              <a:rPr lang="en-GB"/>
              <a:t>Wordsworth writes about mundane and everyday things though he is still writing about the world in a new way</a:t>
            </a:r>
          </a:p>
        </p:txBody>
      </p:sp>
    </p:spTree>
    <p:extLst>
      <p:ext uri="{BB962C8B-B14F-4D97-AF65-F5344CB8AC3E}">
        <p14:creationId xmlns:p14="http://schemas.microsoft.com/office/powerpoint/2010/main" val="3563008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94156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457200" lvl="0" indent="-298450">
              <a:lnSpc>
                <a:spcPct val="115000"/>
              </a:lnSpc>
              <a:spcBef>
                <a:spcPts val="0"/>
              </a:spcBef>
              <a:buSzPct val="100000"/>
            </a:pPr>
            <a:r>
              <a:rPr lang="en-GB">
                <a:latin typeface="Calibri"/>
                <a:ea typeface="Calibri"/>
                <a:cs typeface="Calibri"/>
                <a:sym typeface="Calibri"/>
              </a:rPr>
              <a:t>Discuss connections</a:t>
            </a:r>
          </a:p>
          <a:p>
            <a:pPr marL="457200" lvl="0" indent="-298450">
              <a:lnSpc>
                <a:spcPct val="115000"/>
              </a:lnSpc>
              <a:spcBef>
                <a:spcPts val="0"/>
              </a:spcBef>
              <a:buSzPct val="100000"/>
            </a:pPr>
            <a:r>
              <a:rPr lang="en-GB">
                <a:latin typeface="Calibri"/>
                <a:ea typeface="Calibri"/>
                <a:cs typeface="Calibri"/>
                <a:sym typeface="Calibri"/>
              </a:rPr>
              <a:t>What do we find interesting about Scott? He was a priest that was very into science and philosophy, what do we know about the relationship between science and religion in the 18th-19th century?</a:t>
            </a:r>
          </a:p>
          <a:p>
            <a:pPr marL="457200" lvl="0" indent="-298450">
              <a:lnSpc>
                <a:spcPct val="115000"/>
              </a:lnSpc>
              <a:spcBef>
                <a:spcPts val="0"/>
              </a:spcBef>
              <a:buSzPct val="100000"/>
            </a:pPr>
            <a:r>
              <a:rPr lang="en-GB">
                <a:latin typeface="Calibri"/>
                <a:ea typeface="Calibri"/>
                <a:cs typeface="Calibri"/>
                <a:sym typeface="Calibri"/>
              </a:rPr>
              <a:t>Influenced how he raised his daughter, large library and its rare for a religious person to be interested in science</a:t>
            </a:r>
          </a:p>
          <a:p>
            <a:pPr lvl="0">
              <a:spcBef>
                <a:spcPts val="0"/>
              </a:spcBef>
              <a:buNone/>
            </a:pPr>
            <a:endParaRPr/>
          </a:p>
        </p:txBody>
      </p:sp>
    </p:spTree>
    <p:extLst>
      <p:ext uri="{BB962C8B-B14F-4D97-AF65-F5344CB8AC3E}">
        <p14:creationId xmlns:p14="http://schemas.microsoft.com/office/powerpoint/2010/main" val="497396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00854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GB">
                <a:latin typeface="Times New Roman"/>
                <a:ea typeface="Times New Roman"/>
                <a:cs typeface="Times New Roman"/>
                <a:sym typeface="Times New Roman"/>
              </a:rPr>
              <a:t>i.Collaborated with and had connections  with scholars and experts who shared passion of classifying seaweed</a:t>
            </a:r>
          </a:p>
          <a:p>
            <a:pPr lvl="0">
              <a:spcBef>
                <a:spcPts val="0"/>
              </a:spcBef>
              <a:buNone/>
            </a:pPr>
            <a:endParaRPr/>
          </a:p>
        </p:txBody>
      </p:sp>
    </p:spTree>
    <p:extLst>
      <p:ext uri="{BB962C8B-B14F-4D97-AF65-F5344CB8AC3E}">
        <p14:creationId xmlns:p14="http://schemas.microsoft.com/office/powerpoint/2010/main" val="3196923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457200" lvl="0" indent="-228600">
              <a:spcBef>
                <a:spcPts val="0"/>
              </a:spcBef>
              <a:buFont typeface="Times New Roman"/>
            </a:pPr>
            <a:r>
              <a:rPr lang="en-GB">
                <a:latin typeface="Times New Roman"/>
                <a:ea typeface="Times New Roman"/>
                <a:cs typeface="Times New Roman"/>
                <a:sym typeface="Times New Roman"/>
              </a:rPr>
              <a:t>coincides with her work in </a:t>
            </a:r>
            <a:r>
              <a:rPr lang="en-GB" i="1">
                <a:latin typeface="Times New Roman"/>
                <a:ea typeface="Times New Roman"/>
                <a:cs typeface="Times New Roman"/>
                <a:sym typeface="Times New Roman"/>
              </a:rPr>
              <a:t>Parables for Nature; </a:t>
            </a:r>
            <a:r>
              <a:rPr lang="en-GB">
                <a:latin typeface="Times New Roman"/>
                <a:ea typeface="Times New Roman"/>
                <a:cs typeface="Times New Roman"/>
                <a:sym typeface="Times New Roman"/>
              </a:rPr>
              <a:t>she could have been influenced by Coleridge’s statement </a:t>
            </a:r>
          </a:p>
          <a:p>
            <a:pPr lvl="0">
              <a:spcBef>
                <a:spcPts val="0"/>
              </a:spcBef>
              <a:buNone/>
            </a:pPr>
            <a:r>
              <a:rPr lang="en-GB">
                <a:latin typeface="Times New Roman"/>
                <a:ea typeface="Times New Roman"/>
                <a:cs typeface="Times New Roman"/>
                <a:sym typeface="Times New Roman"/>
              </a:rPr>
              <a:t>		Metaphors with creatures and expanse of knowledge and superiority </a:t>
            </a:r>
          </a:p>
          <a:p>
            <a:pPr marL="457200" lvl="0" indent="-228600" rtl="0">
              <a:spcBef>
                <a:spcPts val="0"/>
              </a:spcBef>
              <a:buFont typeface="Times New Roman"/>
            </a:pPr>
            <a:r>
              <a:rPr lang="en-GB">
                <a:latin typeface="Times New Roman"/>
                <a:ea typeface="Times New Roman"/>
                <a:cs typeface="Times New Roman"/>
                <a:sym typeface="Times New Roman"/>
              </a:rPr>
              <a:t>Zapyola </a:t>
            </a:r>
          </a:p>
          <a:p>
            <a:pPr marL="457200" lvl="0" indent="-228600">
              <a:spcBef>
                <a:spcPts val="0"/>
              </a:spcBef>
              <a:buFont typeface="Times New Roman"/>
            </a:pPr>
            <a:r>
              <a:rPr lang="en-GB">
                <a:latin typeface="Times New Roman"/>
                <a:ea typeface="Times New Roman"/>
                <a:cs typeface="Times New Roman"/>
                <a:sym typeface="Times New Roman"/>
              </a:rPr>
              <a:t>Identifies with Coleridge’s romantic ideals </a:t>
            </a:r>
          </a:p>
          <a:p>
            <a:pPr lvl="0">
              <a:spcBef>
                <a:spcPts val="0"/>
              </a:spcBef>
              <a:buNone/>
            </a:pPr>
            <a:endParaRPr>
              <a:latin typeface="Times New Roman"/>
              <a:ea typeface="Times New Roman"/>
              <a:cs typeface="Times New Roman"/>
              <a:sym typeface="Times New Roman"/>
            </a:endParaRPr>
          </a:p>
        </p:txBody>
      </p:sp>
    </p:spTree>
    <p:extLst>
      <p:ext uri="{BB962C8B-B14F-4D97-AF65-F5344CB8AC3E}">
        <p14:creationId xmlns:p14="http://schemas.microsoft.com/office/powerpoint/2010/main" val="692042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1524800" y="672605"/>
            <a:ext cx="1081625" cy="1124949"/>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a:headEnd type="none" w="med" len="med"/>
            <a:tailEnd type="none" w="med" len="med"/>
          </a:ln>
        </p:spPr>
      </p:sp>
      <p:sp>
        <p:nvSpPr>
          <p:cNvPr id="11" name="Shape 11"/>
          <p:cNvSpPr/>
          <p:nvPr/>
        </p:nvSpPr>
        <p:spPr>
          <a:xfrm rot="10800000">
            <a:off x="6537562" y="33429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a:headEnd type="none" w="med" len="med"/>
            <a:tailEnd type="none" w="med" len="med"/>
          </a:ln>
        </p:spPr>
      </p:sp>
      <p:cxnSp>
        <p:nvCxnSpPr>
          <p:cNvPr id="12" name="Shape 12"/>
          <p:cNvCxnSpPr/>
          <p:nvPr/>
        </p:nvCxnSpPr>
        <p:spPr>
          <a:xfrm>
            <a:off x="4359601" y="2817463"/>
            <a:ext cx="424800" cy="0"/>
          </a:xfrm>
          <a:prstGeom prst="straightConnector1">
            <a:avLst/>
          </a:prstGeom>
          <a:noFill/>
          <a:ln w="38100" cap="flat" cmpd="sng">
            <a:solidFill>
              <a:schemeClr val="accent4"/>
            </a:solidFill>
            <a:prstDash val="solid"/>
            <a:round/>
            <a:headEnd type="none" w="med" len="med"/>
            <a:tailEnd type="none" w="med" len="med"/>
          </a:ln>
        </p:spPr>
      </p:cxnSp>
      <p:sp>
        <p:nvSpPr>
          <p:cNvPr id="13" name="Shape 13"/>
          <p:cNvSpPr txBox="1">
            <a:spLocks noGrp="1"/>
          </p:cNvSpPr>
          <p:nvPr>
            <p:ph type="ctrTitle"/>
          </p:nvPr>
        </p:nvSpPr>
        <p:spPr>
          <a:xfrm>
            <a:off x="1680301" y="1188925"/>
            <a:ext cx="5783400" cy="1457399"/>
          </a:xfrm>
          <a:prstGeom prst="rect">
            <a:avLst/>
          </a:prstGeom>
        </p:spPr>
        <p:txBody>
          <a:bodyPr lIns="91425" tIns="91425" rIns="91425" bIns="91425" anchor="b" anchorCtr="0"/>
          <a:lstStyle>
            <a:lvl1pPr lvl="0" algn="ctr">
              <a:spcBef>
                <a:spcPts val="0"/>
              </a:spcBef>
              <a:buSzPct val="100000"/>
              <a:defRPr sz="4000"/>
            </a:lvl1pPr>
            <a:lvl2pPr lvl="1" algn="ctr">
              <a:spcBef>
                <a:spcPts val="0"/>
              </a:spcBef>
              <a:buSzPct val="100000"/>
              <a:defRPr sz="4000"/>
            </a:lvl2pPr>
            <a:lvl3pPr lvl="2" algn="ctr">
              <a:spcBef>
                <a:spcPts val="0"/>
              </a:spcBef>
              <a:buSzPct val="100000"/>
              <a:defRPr sz="4000"/>
            </a:lvl3pPr>
            <a:lvl4pPr lvl="3" algn="ctr">
              <a:spcBef>
                <a:spcPts val="0"/>
              </a:spcBef>
              <a:buSzPct val="100000"/>
              <a:defRPr sz="4000"/>
            </a:lvl4pPr>
            <a:lvl5pPr lvl="4" algn="ctr">
              <a:spcBef>
                <a:spcPts val="0"/>
              </a:spcBef>
              <a:buSzPct val="100000"/>
              <a:defRPr sz="4000"/>
            </a:lvl5pPr>
            <a:lvl6pPr lvl="5" algn="ctr">
              <a:spcBef>
                <a:spcPts val="0"/>
              </a:spcBef>
              <a:buSzPct val="100000"/>
              <a:defRPr sz="4000"/>
            </a:lvl6pPr>
            <a:lvl7pPr lvl="6" algn="ctr">
              <a:spcBef>
                <a:spcPts val="0"/>
              </a:spcBef>
              <a:buSzPct val="100000"/>
              <a:defRPr sz="4000"/>
            </a:lvl7pPr>
            <a:lvl8pPr lvl="7" algn="ctr">
              <a:spcBef>
                <a:spcPts val="0"/>
              </a:spcBef>
              <a:buSzPct val="100000"/>
              <a:defRPr sz="4000"/>
            </a:lvl8pPr>
            <a:lvl9pPr lvl="8" algn="ctr">
              <a:spcBef>
                <a:spcPts val="0"/>
              </a:spcBef>
              <a:buSzPct val="100000"/>
              <a:defRPr sz="4000"/>
            </a:lvl9pPr>
          </a:lstStyle>
          <a:p>
            <a:endParaRPr/>
          </a:p>
        </p:txBody>
      </p:sp>
      <p:sp>
        <p:nvSpPr>
          <p:cNvPr id="14" name="Shape 14"/>
          <p:cNvSpPr txBox="1">
            <a:spLocks noGrp="1"/>
          </p:cNvSpPr>
          <p:nvPr>
            <p:ph type="subTitle" idx="1"/>
          </p:nvPr>
        </p:nvSpPr>
        <p:spPr>
          <a:xfrm>
            <a:off x="1680301" y="3049450"/>
            <a:ext cx="5783400" cy="909000"/>
          </a:xfrm>
          <a:prstGeom prst="rect">
            <a:avLst/>
          </a:prstGeom>
        </p:spPr>
        <p:txBody>
          <a:bodyPr lIns="91425" tIns="91425" rIns="91425" bIns="91425" anchor="t" anchorCtr="0"/>
          <a:lstStyle>
            <a:lvl1pPr lv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cxnSp>
        <p:nvCxnSpPr>
          <p:cNvPr id="21" name="Shape 21"/>
          <p:cNvCxnSpPr/>
          <p:nvPr/>
        </p:nvCxnSpPr>
        <p:spPr>
          <a:xfrm>
            <a:off x="492562" y="1260283"/>
            <a:ext cx="424800" cy="0"/>
          </a:xfrm>
          <a:prstGeom prst="straightConnector1">
            <a:avLst/>
          </a:prstGeom>
          <a:noFill/>
          <a:ln w="38100" cap="flat" cmpd="sng">
            <a:solidFill>
              <a:schemeClr val="accent4"/>
            </a:solidFill>
            <a:prstDash val="solid"/>
            <a:round/>
            <a:headEnd type="none" w="med" len="med"/>
            <a:tailEnd type="none" w="med" len="med"/>
          </a:ln>
        </p:spPr>
      </p:cxnSp>
      <p:sp>
        <p:nvSpPr>
          <p:cNvPr id="22" name="Shape 22"/>
          <p:cNvSpPr txBox="1">
            <a:spLocks noGrp="1"/>
          </p:cNvSpPr>
          <p:nvPr>
            <p:ph type="title"/>
          </p:nvPr>
        </p:nvSpPr>
        <p:spPr>
          <a:xfrm>
            <a:off x="387900" y="458025"/>
            <a:ext cx="8368200" cy="6861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87900" y="1489824"/>
            <a:ext cx="8368200" cy="30789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5"/>
        <p:cNvGrpSpPr/>
        <p:nvPr/>
      </p:nvGrpSpPr>
      <p:grpSpPr>
        <a:xfrm>
          <a:off x="0" y="0"/>
          <a:ext cx="0" cy="0"/>
          <a:chOff x="0" y="0"/>
          <a:chExt cx="0" cy="0"/>
        </a:xfrm>
      </p:grpSpPr>
      <p:cxnSp>
        <p:nvCxnSpPr>
          <p:cNvPr id="26" name="Shape 26"/>
          <p:cNvCxnSpPr/>
          <p:nvPr/>
        </p:nvCxnSpPr>
        <p:spPr>
          <a:xfrm>
            <a:off x="492562" y="1260283"/>
            <a:ext cx="424800" cy="0"/>
          </a:xfrm>
          <a:prstGeom prst="straightConnector1">
            <a:avLst/>
          </a:prstGeom>
          <a:noFill/>
          <a:ln w="38100" cap="flat" cmpd="sng">
            <a:solidFill>
              <a:schemeClr val="accent4"/>
            </a:solidFill>
            <a:prstDash val="solid"/>
            <a:round/>
            <a:headEnd type="none" w="med" len="med"/>
            <a:tailEnd type="none" w="med" len="med"/>
          </a:ln>
        </p:spPr>
      </p:cxnSp>
      <p:sp>
        <p:nvSpPr>
          <p:cNvPr id="27" name="Shape 27"/>
          <p:cNvSpPr txBox="1">
            <a:spLocks noGrp="1"/>
          </p:cNvSpPr>
          <p:nvPr>
            <p:ph type="title"/>
          </p:nvPr>
        </p:nvSpPr>
        <p:spPr>
          <a:xfrm>
            <a:off x="387900" y="458025"/>
            <a:ext cx="8368200" cy="6861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87900" y="1489825"/>
            <a:ext cx="3999900" cy="3078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body" idx="2"/>
          </p:nvPr>
        </p:nvSpPr>
        <p:spPr>
          <a:xfrm>
            <a:off x="4756200" y="1489825"/>
            <a:ext cx="3999900" cy="3078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0" name="Shape 3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87900" y="458025"/>
            <a:ext cx="8368200" cy="6861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3" name="Shape 3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4"/>
        <p:cNvGrpSpPr/>
        <p:nvPr/>
      </p:nvGrpSpPr>
      <p:grpSpPr>
        <a:xfrm>
          <a:off x="0" y="0"/>
          <a:ext cx="0" cy="0"/>
          <a:chOff x="0" y="0"/>
          <a:chExt cx="0" cy="0"/>
        </a:xfrm>
      </p:grpSpPr>
      <p:cxnSp>
        <p:nvCxnSpPr>
          <p:cNvPr id="35" name="Shape 35"/>
          <p:cNvCxnSpPr/>
          <p:nvPr/>
        </p:nvCxnSpPr>
        <p:spPr>
          <a:xfrm>
            <a:off x="489218" y="1412276"/>
            <a:ext cx="331500" cy="0"/>
          </a:xfrm>
          <a:prstGeom prst="straightConnector1">
            <a:avLst/>
          </a:prstGeom>
          <a:noFill/>
          <a:ln w="38100" cap="flat" cmpd="sng">
            <a:solidFill>
              <a:schemeClr val="accent4"/>
            </a:solidFill>
            <a:prstDash val="solid"/>
            <a:round/>
            <a:headEnd type="none" w="med" len="med"/>
            <a:tailEnd type="none" w="med" len="med"/>
          </a:ln>
        </p:spPr>
      </p:cxnSp>
      <p:sp>
        <p:nvSpPr>
          <p:cNvPr id="36" name="Shape 36"/>
          <p:cNvSpPr txBox="1">
            <a:spLocks noGrp="1"/>
          </p:cNvSpPr>
          <p:nvPr>
            <p:ph type="title"/>
          </p:nvPr>
        </p:nvSpPr>
        <p:spPr>
          <a:xfrm>
            <a:off x="3879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7" name="Shape 37"/>
          <p:cNvSpPr txBox="1">
            <a:spLocks noGrp="1"/>
          </p:cNvSpPr>
          <p:nvPr>
            <p:ph type="body" idx="1"/>
          </p:nvPr>
        </p:nvSpPr>
        <p:spPr>
          <a:xfrm>
            <a:off x="387900" y="1594025"/>
            <a:ext cx="2808000" cy="26811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8" name="Shape 3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Main poin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41" name="Shape 4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cxnSp>
        <p:nvCxnSpPr>
          <p:cNvPr id="44" name="Shape 44"/>
          <p:cNvCxnSpPr/>
          <p:nvPr/>
        </p:nvCxnSpPr>
        <p:spPr>
          <a:xfrm>
            <a:off x="5029675" y="4495503"/>
            <a:ext cx="540900" cy="0"/>
          </a:xfrm>
          <a:prstGeom prst="straightConnector1">
            <a:avLst/>
          </a:prstGeom>
          <a:noFill/>
          <a:ln w="38100" cap="flat" cmpd="sng">
            <a:solidFill>
              <a:schemeClr val="accent5"/>
            </a:solidFill>
            <a:prstDash val="solid"/>
            <a:round/>
            <a:headEnd type="none" w="med" len="med"/>
            <a:tailEnd type="none" w="med" len="med"/>
          </a:ln>
        </p:spPr>
      </p:cxnSp>
      <p:sp>
        <p:nvSpPr>
          <p:cNvPr id="45" name="Shape 45"/>
          <p:cNvSpPr txBox="1">
            <a:spLocks noGrp="1"/>
          </p:cNvSpPr>
          <p:nvPr>
            <p:ph type="title"/>
          </p:nvPr>
        </p:nvSpPr>
        <p:spPr>
          <a:xfrm>
            <a:off x="265500" y="1209075"/>
            <a:ext cx="4045200" cy="1506300"/>
          </a:xfrm>
          <a:prstGeom prst="rect">
            <a:avLst/>
          </a:prstGeom>
        </p:spPr>
        <p:txBody>
          <a:bodyPr lIns="91425" tIns="91425" rIns="91425" bIns="91425" anchor="b" anchorCtr="0"/>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a:endParaRPr/>
          </a:p>
        </p:txBody>
      </p:sp>
      <p:sp>
        <p:nvSpPr>
          <p:cNvPr id="46" name="Shape 46"/>
          <p:cNvSpPr txBox="1">
            <a:spLocks noGrp="1"/>
          </p:cNvSpPr>
          <p:nvPr>
            <p:ph type="subTitle" idx="1"/>
          </p:nvPr>
        </p:nvSpPr>
        <p:spPr>
          <a:xfrm>
            <a:off x="265500" y="2769000"/>
            <a:ext cx="4045200" cy="1345500"/>
          </a:xfrm>
          <a:prstGeom prst="rect">
            <a:avLst/>
          </a:prstGeom>
        </p:spPr>
        <p:txBody>
          <a:bodyPr lIns="91425" tIns="91425" rIns="91425" bIns="91425" anchor="t" anchorCtr="0"/>
          <a:lstStyle>
            <a:lvl1pPr lvl="0" algn="ctr">
              <a:lnSpc>
                <a:spcPct val="100000"/>
              </a:lnSpc>
              <a:spcBef>
                <a:spcPts val="0"/>
              </a:spcBef>
              <a:spcAft>
                <a:spcPts val="0"/>
              </a:spcAft>
              <a:buClr>
                <a:schemeClr val="accent5"/>
              </a:buClr>
              <a:buSzPct val="100000"/>
              <a:buNone/>
              <a:defRPr sz="2100">
                <a:solidFill>
                  <a:schemeClr val="accent5"/>
                </a:solidFill>
              </a:defRPr>
            </a:lvl1pPr>
            <a:lvl2pPr lvl="1" algn="ctr">
              <a:lnSpc>
                <a:spcPct val="100000"/>
              </a:lnSpc>
              <a:spcBef>
                <a:spcPts val="0"/>
              </a:spcBef>
              <a:spcAft>
                <a:spcPts val="0"/>
              </a:spcAft>
              <a:buClr>
                <a:schemeClr val="accent5"/>
              </a:buClr>
              <a:buSzPct val="100000"/>
              <a:buNone/>
              <a:defRPr sz="2100">
                <a:solidFill>
                  <a:schemeClr val="accent5"/>
                </a:solidFill>
              </a:defRPr>
            </a:lvl2pPr>
            <a:lvl3pPr lvl="2" algn="ctr">
              <a:lnSpc>
                <a:spcPct val="100000"/>
              </a:lnSpc>
              <a:spcBef>
                <a:spcPts val="0"/>
              </a:spcBef>
              <a:spcAft>
                <a:spcPts val="0"/>
              </a:spcAft>
              <a:buClr>
                <a:schemeClr val="accent5"/>
              </a:buClr>
              <a:buSzPct val="100000"/>
              <a:buNone/>
              <a:defRPr sz="2100">
                <a:solidFill>
                  <a:schemeClr val="accent5"/>
                </a:solidFill>
              </a:defRPr>
            </a:lvl3pPr>
            <a:lvl4pPr lvl="3" algn="ctr">
              <a:lnSpc>
                <a:spcPct val="100000"/>
              </a:lnSpc>
              <a:spcBef>
                <a:spcPts val="0"/>
              </a:spcBef>
              <a:spcAft>
                <a:spcPts val="0"/>
              </a:spcAft>
              <a:buClr>
                <a:schemeClr val="accent5"/>
              </a:buClr>
              <a:buSzPct val="100000"/>
              <a:buNone/>
              <a:defRPr sz="2100">
                <a:solidFill>
                  <a:schemeClr val="accent5"/>
                </a:solidFill>
              </a:defRPr>
            </a:lvl4pPr>
            <a:lvl5pPr lvl="4" algn="ctr">
              <a:lnSpc>
                <a:spcPct val="100000"/>
              </a:lnSpc>
              <a:spcBef>
                <a:spcPts val="0"/>
              </a:spcBef>
              <a:spcAft>
                <a:spcPts val="0"/>
              </a:spcAft>
              <a:buClr>
                <a:schemeClr val="accent5"/>
              </a:buClr>
              <a:buSzPct val="100000"/>
              <a:buNone/>
              <a:defRPr sz="2100">
                <a:solidFill>
                  <a:schemeClr val="accent5"/>
                </a:solidFill>
              </a:defRPr>
            </a:lvl5pPr>
            <a:lvl6pPr lvl="5" algn="ctr">
              <a:lnSpc>
                <a:spcPct val="100000"/>
              </a:lnSpc>
              <a:spcBef>
                <a:spcPts val="0"/>
              </a:spcBef>
              <a:spcAft>
                <a:spcPts val="0"/>
              </a:spcAft>
              <a:buClr>
                <a:schemeClr val="accent5"/>
              </a:buClr>
              <a:buSzPct val="100000"/>
              <a:buNone/>
              <a:defRPr sz="2100">
                <a:solidFill>
                  <a:schemeClr val="accent5"/>
                </a:solidFill>
              </a:defRPr>
            </a:lvl6pPr>
            <a:lvl7pPr lvl="6" algn="ctr">
              <a:lnSpc>
                <a:spcPct val="100000"/>
              </a:lnSpc>
              <a:spcBef>
                <a:spcPts val="0"/>
              </a:spcBef>
              <a:spcAft>
                <a:spcPts val="0"/>
              </a:spcAft>
              <a:buClr>
                <a:schemeClr val="accent5"/>
              </a:buClr>
              <a:buSzPct val="100000"/>
              <a:buNone/>
              <a:defRPr sz="2100">
                <a:solidFill>
                  <a:schemeClr val="accent5"/>
                </a:solidFill>
              </a:defRPr>
            </a:lvl7pPr>
            <a:lvl8pPr lvl="7" algn="ctr">
              <a:lnSpc>
                <a:spcPct val="100000"/>
              </a:lnSpc>
              <a:spcBef>
                <a:spcPts val="0"/>
              </a:spcBef>
              <a:spcAft>
                <a:spcPts val="0"/>
              </a:spcAft>
              <a:buClr>
                <a:schemeClr val="accent5"/>
              </a:buClr>
              <a:buSzPct val="100000"/>
              <a:buNone/>
              <a:defRPr sz="2100">
                <a:solidFill>
                  <a:schemeClr val="accent5"/>
                </a:solidFill>
              </a:defRPr>
            </a:lvl8pPr>
            <a:lvl9pPr lvl="8" algn="ctr">
              <a:lnSpc>
                <a:spcPct val="100000"/>
              </a:lnSpc>
              <a:spcBef>
                <a:spcPts val="0"/>
              </a:spcBef>
              <a:spcAft>
                <a:spcPts val="0"/>
              </a:spcAft>
              <a:buClr>
                <a:schemeClr val="accent5"/>
              </a:buClr>
              <a:buSzPct val="100000"/>
              <a:buNone/>
              <a:defRPr sz="2100">
                <a:solidFill>
                  <a:schemeClr val="accent5"/>
                </a:solidFill>
              </a:defRPr>
            </a:lvl9pPr>
          </a:lstStyle>
          <a:p>
            <a:endParaRPr/>
          </a:p>
        </p:txBody>
      </p:sp>
      <p:sp>
        <p:nvSpPr>
          <p:cNvPr id="47" name="Shape 47"/>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8" name="Shape 4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aption">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319500" y="4233725"/>
            <a:ext cx="5998800" cy="598800"/>
          </a:xfrm>
          <a:prstGeom prst="rect">
            <a:avLst/>
          </a:prstGeom>
        </p:spPr>
        <p:txBody>
          <a:bodyPr lIns="91425" tIns="91425" rIns="91425" bIns="91425" anchor="ctr" anchorCtr="0"/>
          <a:lstStyle>
            <a:lvl1pPr lvl="0">
              <a:lnSpc>
                <a:spcPct val="100000"/>
              </a:lnSpc>
              <a:spcBef>
                <a:spcPts val="0"/>
              </a:spcBef>
              <a:spcAft>
                <a:spcPts val="0"/>
              </a:spcAft>
              <a:buFont typeface="Roboto Slab"/>
              <a:buNone/>
              <a:defRPr>
                <a:latin typeface="Roboto Slab"/>
                <a:ea typeface="Roboto Slab"/>
                <a:cs typeface="Roboto Slab"/>
                <a:sym typeface="Roboto Slab"/>
              </a:defRPr>
            </a:lvl1pPr>
          </a:lstStyle>
          <a:p>
            <a:endParaRPr/>
          </a:p>
        </p:txBody>
      </p:sp>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ig number">
    <p:spTree>
      <p:nvGrpSpPr>
        <p:cNvPr id="1"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54" name="Shape 54"/>
          <p:cNvSpPr txBox="1">
            <a:spLocks noGrp="1"/>
          </p:cNvSpPr>
          <p:nvPr>
            <p:ph type="title"/>
          </p:nvPr>
        </p:nvSpPr>
        <p:spPr>
          <a:xfrm>
            <a:off x="387900" y="1152450"/>
            <a:ext cx="8368200" cy="1538400"/>
          </a:xfrm>
          <a:prstGeom prst="rect">
            <a:avLst/>
          </a:prstGeom>
        </p:spPr>
        <p:txBody>
          <a:bodyPr lIns="91425" tIns="91425" rIns="91425" bIns="91425" anchor="ctr" anchorCtr="0"/>
          <a:lstStyle>
            <a:lvl1pPr lvl="0" algn="ctr">
              <a:spcBef>
                <a:spcPts val="0"/>
              </a:spcBef>
              <a:buClr>
                <a:schemeClr val="accent5"/>
              </a:buClr>
              <a:buSzPct val="100000"/>
              <a:defRPr sz="13000">
                <a:solidFill>
                  <a:schemeClr val="accent5"/>
                </a:solidFill>
              </a:defRPr>
            </a:lvl1pPr>
            <a:lvl2pPr lvl="1" algn="ctr">
              <a:spcBef>
                <a:spcPts val="0"/>
              </a:spcBef>
              <a:buClr>
                <a:schemeClr val="accent5"/>
              </a:buClr>
              <a:buSzPct val="100000"/>
              <a:defRPr sz="13000">
                <a:solidFill>
                  <a:schemeClr val="accent5"/>
                </a:solidFill>
              </a:defRPr>
            </a:lvl2pPr>
            <a:lvl3pPr lvl="2" algn="ctr">
              <a:spcBef>
                <a:spcPts val="0"/>
              </a:spcBef>
              <a:buClr>
                <a:schemeClr val="accent5"/>
              </a:buClr>
              <a:buSzPct val="100000"/>
              <a:defRPr sz="13000">
                <a:solidFill>
                  <a:schemeClr val="accent5"/>
                </a:solidFill>
              </a:defRPr>
            </a:lvl3pPr>
            <a:lvl4pPr lvl="3" algn="ctr">
              <a:spcBef>
                <a:spcPts val="0"/>
              </a:spcBef>
              <a:buClr>
                <a:schemeClr val="accent5"/>
              </a:buClr>
              <a:buSzPct val="100000"/>
              <a:defRPr sz="13000">
                <a:solidFill>
                  <a:schemeClr val="accent5"/>
                </a:solidFill>
              </a:defRPr>
            </a:lvl4pPr>
            <a:lvl5pPr lvl="4" algn="ctr">
              <a:spcBef>
                <a:spcPts val="0"/>
              </a:spcBef>
              <a:buClr>
                <a:schemeClr val="accent5"/>
              </a:buClr>
              <a:buSzPct val="100000"/>
              <a:defRPr sz="13000">
                <a:solidFill>
                  <a:schemeClr val="accent5"/>
                </a:solidFill>
              </a:defRPr>
            </a:lvl5pPr>
            <a:lvl6pPr lvl="5" algn="ctr">
              <a:spcBef>
                <a:spcPts val="0"/>
              </a:spcBef>
              <a:buClr>
                <a:schemeClr val="accent5"/>
              </a:buClr>
              <a:buSzPct val="100000"/>
              <a:defRPr sz="13000">
                <a:solidFill>
                  <a:schemeClr val="accent5"/>
                </a:solidFill>
              </a:defRPr>
            </a:lvl6pPr>
            <a:lvl7pPr lvl="6" algn="ctr">
              <a:spcBef>
                <a:spcPts val="0"/>
              </a:spcBef>
              <a:buClr>
                <a:schemeClr val="accent5"/>
              </a:buClr>
              <a:buSzPct val="100000"/>
              <a:defRPr sz="13000">
                <a:solidFill>
                  <a:schemeClr val="accent5"/>
                </a:solidFill>
              </a:defRPr>
            </a:lvl7pPr>
            <a:lvl8pPr lvl="7" algn="ctr">
              <a:spcBef>
                <a:spcPts val="0"/>
              </a:spcBef>
              <a:buClr>
                <a:schemeClr val="accent5"/>
              </a:buClr>
              <a:buSzPct val="100000"/>
              <a:defRPr sz="13000">
                <a:solidFill>
                  <a:schemeClr val="accent5"/>
                </a:solidFill>
              </a:defRPr>
            </a:lvl8pPr>
            <a:lvl9pPr lvl="8" algn="ctr">
              <a:spcBef>
                <a:spcPts val="0"/>
              </a:spcBef>
              <a:buClr>
                <a:schemeClr val="accent5"/>
              </a:buClr>
              <a:buSzPct val="100000"/>
              <a:defRPr sz="13000">
                <a:solidFill>
                  <a:schemeClr val="accent5"/>
                </a:solidFill>
              </a:defRPr>
            </a:lvl9pPr>
          </a:lstStyle>
          <a:p>
            <a:endParaRPr/>
          </a:p>
        </p:txBody>
      </p:sp>
      <p:sp>
        <p:nvSpPr>
          <p:cNvPr id="55" name="Shape 55"/>
          <p:cNvSpPr txBox="1">
            <a:spLocks noGrp="1"/>
          </p:cNvSpPr>
          <p:nvPr>
            <p:ph type="body" idx="1"/>
          </p:nvPr>
        </p:nvSpPr>
        <p:spPr>
          <a:xfrm>
            <a:off x="387900" y="2919450"/>
            <a:ext cx="83682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6" name="Shape 5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87900" y="458025"/>
            <a:ext cx="8368200" cy="686100"/>
          </a:xfrm>
          <a:prstGeom prst="rect">
            <a:avLst/>
          </a:prstGeom>
          <a:noFill/>
          <a:ln>
            <a:noFill/>
          </a:ln>
        </p:spPr>
        <p:txBody>
          <a:bodyPr lIns="91425" tIns="91425" rIns="91425" bIns="91425" anchor="b" anchorCtr="0"/>
          <a:lstStyle>
            <a:lvl1pPr lv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1pPr>
            <a:lvl2pPr lvl="1">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2pPr>
            <a:lvl3pPr lvl="2">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3pPr>
            <a:lvl4pPr lvl="3">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4pPr>
            <a:lvl5pPr lvl="4">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5pPr>
            <a:lvl6pPr lvl="5">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6pPr>
            <a:lvl7pPr lvl="6">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7pPr>
            <a:lvl8pPr lvl="7">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8pPr>
            <a:lvl9pPr lvl="8">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9pPr>
          </a:lstStyle>
          <a:p>
            <a:endParaRPr/>
          </a:p>
        </p:txBody>
      </p:sp>
      <p:sp>
        <p:nvSpPr>
          <p:cNvPr id="7" name="Shape 7"/>
          <p:cNvSpPr txBox="1">
            <a:spLocks noGrp="1"/>
          </p:cNvSpPr>
          <p:nvPr>
            <p:ph type="body" idx="1"/>
          </p:nvPr>
        </p:nvSpPr>
        <p:spPr>
          <a:xfrm>
            <a:off x="387900" y="1489824"/>
            <a:ext cx="8368200" cy="30789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Roboto"/>
              <a:defRPr sz="1800">
                <a:solidFill>
                  <a:schemeClr val="dk1"/>
                </a:solidFill>
                <a:latin typeface="Roboto"/>
                <a:ea typeface="Roboto"/>
                <a:cs typeface="Roboto"/>
                <a:sym typeface="Roboto"/>
              </a:defRPr>
            </a:lvl1pPr>
            <a:lvl2pPr lvl="1">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2pPr>
            <a:lvl3pPr lvl="2">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3pPr>
            <a:lvl4pPr lvl="3">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4pPr>
            <a:lvl5pPr lvl="4">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5pPr>
            <a:lvl6pPr lvl="5">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6pPr>
            <a:lvl7pPr lvl="6">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7pPr>
            <a:lvl8pPr lvl="7">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8pPr>
            <a:lvl9pPr lvl="8">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GB" sz="1000">
                <a:solidFill>
                  <a:schemeClr val="dk1"/>
                </a:solidFill>
                <a:latin typeface="Roboto"/>
                <a:ea typeface="Roboto"/>
                <a:cs typeface="Roboto"/>
                <a:sym typeface="Roboto"/>
              </a:rPr>
              <a:t>‹#›</a:t>
            </a:fld>
            <a:endParaRPr lang="en-GB" sz="1000">
              <a:solidFill>
                <a:schemeClr val="dk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ctrTitle"/>
          </p:nvPr>
        </p:nvSpPr>
        <p:spPr>
          <a:xfrm>
            <a:off x="1680301" y="1188925"/>
            <a:ext cx="5783400" cy="1457399"/>
          </a:xfrm>
          <a:prstGeom prst="rect">
            <a:avLst/>
          </a:prstGeom>
        </p:spPr>
        <p:txBody>
          <a:bodyPr lIns="91425" tIns="91425" rIns="91425" bIns="91425" anchor="b" anchorCtr="0">
            <a:noAutofit/>
          </a:bodyPr>
          <a:lstStyle/>
          <a:p>
            <a:pPr lvl="0">
              <a:spcBef>
                <a:spcPts val="0"/>
              </a:spcBef>
              <a:buNone/>
            </a:pPr>
            <a:r>
              <a:rPr lang="en-GB"/>
              <a:t>Coleridge’s Biographia Literaria</a:t>
            </a:r>
          </a:p>
        </p:txBody>
      </p:sp>
      <p:sp>
        <p:nvSpPr>
          <p:cNvPr id="64" name="Shape 64"/>
          <p:cNvSpPr txBox="1">
            <a:spLocks noGrp="1"/>
          </p:cNvSpPr>
          <p:nvPr>
            <p:ph type="subTitle" idx="1"/>
          </p:nvPr>
        </p:nvSpPr>
        <p:spPr>
          <a:xfrm>
            <a:off x="1680301" y="3049450"/>
            <a:ext cx="5783400" cy="909000"/>
          </a:xfrm>
          <a:prstGeom prst="rect">
            <a:avLst/>
          </a:prstGeom>
        </p:spPr>
        <p:txBody>
          <a:bodyPr lIns="91425" tIns="91425" rIns="91425" bIns="91425" anchor="t" anchorCtr="0">
            <a:noAutofit/>
          </a:bodyPr>
          <a:lstStyle/>
          <a:p>
            <a:pPr lvl="0">
              <a:spcBef>
                <a:spcPts val="0"/>
              </a:spcBef>
              <a:buNone/>
            </a:pPr>
            <a:r>
              <a:rPr lang="en-GB"/>
              <a:t>Jennifer Reeves, Abigail Thompson, Ben Koshy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119" name="Shape 119"/>
          <p:cNvPicPr preferRelativeResize="0"/>
          <p:nvPr/>
        </p:nvPicPr>
        <p:blipFill>
          <a:blip r:embed="rId3">
            <a:alphaModFix/>
          </a:blip>
          <a:stretch>
            <a:fillRect/>
          </a:stretch>
        </p:blipFill>
        <p:spPr>
          <a:xfrm>
            <a:off x="1897350" y="226774"/>
            <a:ext cx="5937850" cy="46899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GB"/>
              <a:t>Nature of the Item</a:t>
            </a:r>
          </a:p>
        </p:txBody>
      </p:sp>
      <p:sp>
        <p:nvSpPr>
          <p:cNvPr id="70" name="Shape 70"/>
          <p:cNvSpPr txBox="1">
            <a:spLocks noGrp="1"/>
          </p:cNvSpPr>
          <p:nvPr>
            <p:ph type="body" idx="1"/>
          </p:nvPr>
        </p:nvSpPr>
        <p:spPr>
          <a:xfrm>
            <a:off x="387900" y="1430299"/>
            <a:ext cx="8368200" cy="3078900"/>
          </a:xfrm>
          <a:prstGeom prst="rect">
            <a:avLst/>
          </a:prstGeom>
        </p:spPr>
        <p:txBody>
          <a:bodyPr lIns="91425" tIns="91425" rIns="91425" bIns="91425" anchor="t" anchorCtr="0">
            <a:noAutofit/>
          </a:bodyPr>
          <a:lstStyle/>
          <a:p>
            <a:pPr lvl="0">
              <a:spcBef>
                <a:spcPts val="0"/>
              </a:spcBef>
              <a:buNone/>
            </a:pPr>
            <a:r>
              <a:rPr lang="en-GB" sz="1400">
                <a:solidFill>
                  <a:srgbClr val="FFFFFF"/>
                </a:solidFill>
                <a:latin typeface="Calibri"/>
                <a:ea typeface="Calibri"/>
                <a:cs typeface="Calibri"/>
                <a:sym typeface="Calibri"/>
              </a:rPr>
              <a:t>Samuel Taylor Coleridge, </a:t>
            </a:r>
            <a:r>
              <a:rPr lang="en-GB" sz="1400" i="1">
                <a:solidFill>
                  <a:srgbClr val="FFFFFF"/>
                </a:solidFill>
                <a:latin typeface="Calibri"/>
                <a:ea typeface="Calibri"/>
                <a:cs typeface="Calibri"/>
                <a:sym typeface="Calibri"/>
              </a:rPr>
              <a:t>Biographia Literaria, or, Biographical sketches of my literary life and opinions</a:t>
            </a:r>
            <a:r>
              <a:rPr lang="en-GB" sz="1400">
                <a:solidFill>
                  <a:srgbClr val="FFFFFF"/>
                </a:solidFill>
                <a:latin typeface="Calibri"/>
                <a:ea typeface="Calibri"/>
                <a:cs typeface="Calibri"/>
                <a:sym typeface="Calibri"/>
              </a:rPr>
              <a:t> (London: Rest Fenner, 1817), first edition. First edition. Volume 1 includes the contemporary ownership inscription of Margaret Scott on the title-page. With a few annotations in the text of both volumes and on the original front free endpaper of volume 1 in an unknown contemporary hand. This is an entirely uncut copy with the half-titles and final publisher ads at the end of volume 2; the volumes have been rebound in quarter calf and marbled boards.</a:t>
            </a:r>
          </a:p>
          <a:p>
            <a:pPr lvl="0">
              <a:spcBef>
                <a:spcPts val="0"/>
              </a:spcBef>
              <a:buNone/>
            </a:pPr>
            <a:r>
              <a:rPr lang="en-GB" sz="1400">
                <a:solidFill>
                  <a:srgbClr val="FFFFFF"/>
                </a:solidFill>
                <a:latin typeface="Calibri"/>
                <a:ea typeface="Calibri"/>
                <a:cs typeface="Calibri"/>
                <a:sym typeface="Calibri"/>
              </a:rPr>
              <a:t>It was thought to have been owned by Rev. Alexander John Scott as well. The book contains some of Coleridge’s famous thoughts on imagination as well as “fancy”. The book also contains his use of the “willing suspension of disbelief” which is a phrase that he coined. The copy does contain inscriptions by its owners which is something researchers can use to learn about its owners.</a:t>
            </a:r>
          </a:p>
          <a:p>
            <a:pPr lvl="0">
              <a:spcBef>
                <a:spcPts val="0"/>
              </a:spcBef>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GB"/>
              <a:t>Biographia Literaria</a:t>
            </a:r>
          </a:p>
        </p:txBody>
      </p:sp>
      <p:sp>
        <p:nvSpPr>
          <p:cNvPr id="76" name="Shape 76"/>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marL="457200" lvl="0" indent="-228600" rtl="0">
              <a:spcBef>
                <a:spcPts val="0"/>
              </a:spcBef>
            </a:pPr>
            <a:r>
              <a:rPr lang="en-GB"/>
              <a:t>1817</a:t>
            </a:r>
          </a:p>
          <a:p>
            <a:pPr marL="457200" lvl="0" indent="-228600" rtl="0">
              <a:spcBef>
                <a:spcPts val="0"/>
              </a:spcBef>
            </a:pPr>
            <a:r>
              <a:rPr lang="en-GB"/>
              <a:t>Autobiographical and philosophical work of literary criticism</a:t>
            </a:r>
          </a:p>
          <a:p>
            <a:pPr marL="457200" lvl="0" indent="-228600" rtl="0">
              <a:spcBef>
                <a:spcPts val="0"/>
              </a:spcBef>
            </a:pPr>
            <a:r>
              <a:rPr lang="en-GB"/>
              <a:t>He recognizes differences between his perspective and Wordsworth’s</a:t>
            </a:r>
          </a:p>
          <a:p>
            <a:pPr marL="457200" lvl="0" indent="-228600" rtl="0">
              <a:spcBef>
                <a:spcPts val="0"/>
              </a:spcBef>
            </a:pPr>
            <a:r>
              <a:rPr lang="en-GB"/>
              <a:t>He has a religious view of poetic imagination and an interest in the supernatural and mysterious depths of the mind and cosmos</a:t>
            </a:r>
          </a:p>
          <a:p>
            <a:pPr marL="457200" lvl="0" indent="-228600" rtl="0">
              <a:spcBef>
                <a:spcPts val="0"/>
              </a:spcBef>
            </a:pPr>
            <a:r>
              <a:rPr lang="en-GB"/>
              <a:t>Coleridge believes that there is more to reality than we can see, taste, touch, or measure</a:t>
            </a:r>
          </a:p>
          <a:p>
            <a:pPr lvl="0" rtl="0">
              <a:spcBef>
                <a:spcPts val="0"/>
              </a:spcBef>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GB"/>
              <a:t>Imagination</a:t>
            </a:r>
          </a:p>
        </p:txBody>
      </p:sp>
      <p:sp>
        <p:nvSpPr>
          <p:cNvPr id="82" name="Shape 82"/>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marL="457200" lvl="0" indent="-228600" rtl="0">
              <a:spcBef>
                <a:spcPts val="0"/>
              </a:spcBef>
            </a:pPr>
            <a:r>
              <a:rPr lang="en-GB" b="1">
                <a:latin typeface="Roboto Slab"/>
                <a:ea typeface="Roboto Slab"/>
                <a:cs typeface="Roboto Slab"/>
                <a:sym typeface="Roboto Slab"/>
              </a:rPr>
              <a:t>Primary</a:t>
            </a:r>
            <a:r>
              <a:rPr lang="en-GB"/>
              <a:t>: When the brain intakes images of what’s around you and makes it coherent; even to see the world is a creative act; doing what God does on a much smaller scale; involuntary</a:t>
            </a:r>
          </a:p>
          <a:p>
            <a:pPr marL="457200" lvl="0" indent="-228600" rtl="0">
              <a:spcBef>
                <a:spcPts val="0"/>
              </a:spcBef>
            </a:pPr>
            <a:r>
              <a:rPr lang="en-GB" b="1">
                <a:latin typeface="Roboto Slab"/>
                <a:ea typeface="Roboto Slab"/>
                <a:cs typeface="Roboto Slab"/>
                <a:sym typeface="Roboto Slab"/>
              </a:rPr>
              <a:t>Secondary</a:t>
            </a:r>
            <a:r>
              <a:rPr lang="en-GB"/>
              <a:t>: You choose to do this; You break down the world you know and you put it back together; making something new that wasn’t there before; art, writing; places together things we usually think of as opposites</a:t>
            </a:r>
          </a:p>
          <a:p>
            <a:pPr marL="914400" lvl="1" indent="-228600" rtl="0">
              <a:spcBef>
                <a:spcPts val="0"/>
              </a:spcBef>
            </a:pPr>
            <a:r>
              <a:rPr lang="en-GB"/>
              <a:t>“It was a miracle of rare device, A sunny pleasure-dome with caves of ice.”</a:t>
            </a:r>
          </a:p>
          <a:p>
            <a:pPr marL="457200" lvl="0" indent="-228600" rtl="0">
              <a:spcBef>
                <a:spcPts val="0"/>
              </a:spcBef>
              <a:buFont typeface="Roboto Slab"/>
            </a:pPr>
            <a:r>
              <a:rPr lang="en-GB" b="1">
                <a:latin typeface="Roboto Slab"/>
                <a:ea typeface="Roboto Slab"/>
                <a:cs typeface="Roboto Slab"/>
                <a:sym typeface="Roboto Slab"/>
              </a:rPr>
              <a:t>Fancy: </a:t>
            </a:r>
            <a:r>
              <a:rPr lang="en-GB"/>
              <a:t>Mental activity that links and puts things together already in our memory without forming anything new; like memory; not creative; not seeing the world in a new way</a:t>
            </a:r>
          </a:p>
          <a:p>
            <a:pPr marL="914400" lvl="1" indent="-228600" rtl="0">
              <a:spcBef>
                <a:spcPts val="0"/>
              </a:spcBef>
            </a:pPr>
            <a:r>
              <a:rPr lang="en-GB"/>
              <a:t>“And like a lobster boiled, the morn / From black to red began to turn”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GB"/>
              <a:t>Alexander John Scott: Flyleaf Annotation</a:t>
            </a:r>
          </a:p>
        </p:txBody>
      </p:sp>
      <p:sp>
        <p:nvSpPr>
          <p:cNvPr id="88" name="Shape 88"/>
          <p:cNvSpPr txBox="1">
            <a:spLocks noGrp="1"/>
          </p:cNvSpPr>
          <p:nvPr>
            <p:ph type="body" idx="1"/>
          </p:nvPr>
        </p:nvSpPr>
        <p:spPr>
          <a:xfrm>
            <a:off x="387900" y="1336774"/>
            <a:ext cx="8368200" cy="3078900"/>
          </a:xfrm>
          <a:prstGeom prst="rect">
            <a:avLst/>
          </a:prstGeom>
        </p:spPr>
        <p:txBody>
          <a:bodyPr lIns="91425" tIns="91425" rIns="91425" bIns="91425" anchor="t" anchorCtr="0">
            <a:noAutofit/>
          </a:bodyPr>
          <a:lstStyle/>
          <a:p>
            <a:pPr lvl="0">
              <a:lnSpc>
                <a:spcPct val="100000"/>
              </a:lnSpc>
              <a:spcBef>
                <a:spcPts val="0"/>
              </a:spcBef>
              <a:spcAft>
                <a:spcPts val="0"/>
              </a:spcAft>
              <a:buNone/>
            </a:pPr>
            <a:r>
              <a:rPr lang="en-GB" sz="1400">
                <a:solidFill>
                  <a:srgbClr val="FFFFFF"/>
                </a:solidFill>
                <a:latin typeface="Calibri"/>
                <a:ea typeface="Calibri"/>
                <a:cs typeface="Calibri"/>
                <a:sym typeface="Calibri"/>
              </a:rPr>
              <a:t>Inscription</a:t>
            </a:r>
          </a:p>
          <a:p>
            <a:pPr lvl="0">
              <a:lnSpc>
                <a:spcPct val="100000"/>
              </a:lnSpc>
              <a:spcBef>
                <a:spcPts val="0"/>
              </a:spcBef>
              <a:spcAft>
                <a:spcPts val="0"/>
              </a:spcAft>
              <a:buNone/>
            </a:pPr>
            <a:endParaRPr sz="1400">
              <a:solidFill>
                <a:srgbClr val="FFFFFF"/>
              </a:solidFill>
              <a:latin typeface="Calibri"/>
              <a:ea typeface="Calibri"/>
              <a:cs typeface="Calibri"/>
              <a:sym typeface="Calibri"/>
            </a:endParaRPr>
          </a:p>
          <a:p>
            <a:pPr lvl="0">
              <a:lnSpc>
                <a:spcPct val="100000"/>
              </a:lnSpc>
              <a:spcBef>
                <a:spcPts val="0"/>
              </a:spcBef>
              <a:spcAft>
                <a:spcPts val="0"/>
              </a:spcAft>
              <a:buNone/>
            </a:pPr>
            <a:r>
              <a:rPr lang="en-GB" sz="1400">
                <a:solidFill>
                  <a:srgbClr val="FFFFFF"/>
                </a:solidFill>
                <a:latin typeface="Calibri"/>
                <a:ea typeface="Calibri"/>
                <a:cs typeface="Calibri"/>
                <a:sym typeface="Calibri"/>
              </a:rPr>
              <a:t>See Edinburgh Rev. for August for a critique upon this week written by Mr. Jeffrey</a:t>
            </a:r>
          </a:p>
          <a:p>
            <a:pPr lvl="0">
              <a:lnSpc>
                <a:spcPct val="100000"/>
              </a:lnSpc>
              <a:spcBef>
                <a:spcPts val="0"/>
              </a:spcBef>
              <a:spcAft>
                <a:spcPts val="0"/>
              </a:spcAft>
              <a:buNone/>
            </a:pPr>
            <a:endParaRPr sz="1400">
              <a:solidFill>
                <a:srgbClr val="FFFFFF"/>
              </a:solidFill>
              <a:latin typeface="Calibri"/>
              <a:ea typeface="Calibri"/>
              <a:cs typeface="Calibri"/>
              <a:sym typeface="Calibri"/>
            </a:endParaRPr>
          </a:p>
          <a:p>
            <a:pPr lvl="0">
              <a:lnSpc>
                <a:spcPct val="100000"/>
              </a:lnSpc>
              <a:spcBef>
                <a:spcPts val="0"/>
              </a:spcBef>
              <a:spcAft>
                <a:spcPts val="0"/>
              </a:spcAft>
              <a:buNone/>
            </a:pPr>
            <a:r>
              <a:rPr lang="en-GB" sz="1400">
                <a:solidFill>
                  <a:srgbClr val="FFFFFF"/>
                </a:solidFill>
                <a:latin typeface="Calibri"/>
                <a:ea typeface="Calibri"/>
                <a:cs typeface="Calibri"/>
                <a:sym typeface="Calibri"/>
              </a:rPr>
              <a:t>See also “Spirit of the Age” by W Hazlitt: p: 61. Considered one of the best articles in that work:</a:t>
            </a:r>
          </a:p>
          <a:p>
            <a:pPr lvl="0">
              <a:lnSpc>
                <a:spcPct val="100000"/>
              </a:lnSpc>
              <a:spcBef>
                <a:spcPts val="0"/>
              </a:spcBef>
              <a:spcAft>
                <a:spcPts val="0"/>
              </a:spcAft>
              <a:buNone/>
            </a:pPr>
            <a:endParaRPr sz="1400">
              <a:solidFill>
                <a:srgbClr val="FFFFFF"/>
              </a:solidFill>
              <a:latin typeface="Calibri"/>
              <a:ea typeface="Calibri"/>
              <a:cs typeface="Calibri"/>
              <a:sym typeface="Calibri"/>
            </a:endParaRPr>
          </a:p>
          <a:p>
            <a:pPr lvl="0">
              <a:lnSpc>
                <a:spcPct val="100000"/>
              </a:lnSpc>
              <a:spcBef>
                <a:spcPts val="0"/>
              </a:spcBef>
              <a:spcAft>
                <a:spcPts val="0"/>
              </a:spcAft>
              <a:buNone/>
            </a:pPr>
            <a:r>
              <a:rPr lang="en-GB" sz="1400">
                <a:solidFill>
                  <a:srgbClr val="FFFFFF"/>
                </a:solidFill>
                <a:latin typeface="Calibri"/>
                <a:ea typeface="Calibri"/>
                <a:cs typeface="Calibri"/>
                <a:sym typeface="Calibri"/>
              </a:rPr>
              <a:t>One of the earliest and most intimate friends of Mr. Coleridge was the late Sir H. Davy; whose literary talents, as Sir W Scott has observed were almost as remarkable as his wonderful scientific attainments. The following extract from some of Sir Humphry’s letter published in his life by Dr. Paris shew that illustrious man’s opinion of Mr. Coleridge in so favourable a view that I have given them here verbatim. Oct: 1804: letter to Tho. Poole Esq. p.127:</a:t>
            </a:r>
          </a:p>
          <a:p>
            <a:pPr lvl="0">
              <a:lnSpc>
                <a:spcPct val="100000"/>
              </a:lnSpc>
              <a:spcBef>
                <a:spcPts val="0"/>
              </a:spcBef>
              <a:spcAft>
                <a:spcPts val="0"/>
              </a:spcAft>
              <a:buNone/>
            </a:pPr>
            <a:endParaRPr sz="1400">
              <a:solidFill>
                <a:srgbClr val="FFFFFF"/>
              </a:solidFill>
              <a:latin typeface="Calibri"/>
              <a:ea typeface="Calibri"/>
              <a:cs typeface="Calibri"/>
              <a:sym typeface="Calibri"/>
            </a:endParaRPr>
          </a:p>
          <a:p>
            <a:pPr lvl="0">
              <a:lnSpc>
                <a:spcPct val="100000"/>
              </a:lnSpc>
              <a:spcBef>
                <a:spcPts val="0"/>
              </a:spcBef>
              <a:spcAft>
                <a:spcPts val="0"/>
              </a:spcAft>
              <a:buNone/>
            </a:pPr>
            <a:r>
              <a:rPr lang="en-GB" sz="1400">
                <a:solidFill>
                  <a:srgbClr val="FFFFFF"/>
                </a:solidFill>
                <a:latin typeface="Calibri"/>
                <a:ea typeface="Calibri"/>
                <a:cs typeface="Calibri"/>
                <a:sym typeface="Calibri"/>
              </a:rPr>
              <a:t>“I have rec’d [received] a letter from Coleridge within the last 3 weeks: he writes from Malta in good spirits &amp; as usual from the very depths of his being. God bless him: He was intended for a great man: I hope &amp; trust he will at some period appear such.”</a:t>
            </a:r>
          </a:p>
          <a:p>
            <a:pPr lvl="0">
              <a:spcBef>
                <a:spcPts val="0"/>
              </a:spcBef>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GB"/>
              <a:t>Alexander John Scott</a:t>
            </a:r>
          </a:p>
        </p:txBody>
      </p:sp>
      <p:sp>
        <p:nvSpPr>
          <p:cNvPr id="94" name="Shape 94"/>
          <p:cNvSpPr txBox="1">
            <a:spLocks noGrp="1"/>
          </p:cNvSpPr>
          <p:nvPr>
            <p:ph type="body" idx="1"/>
          </p:nvPr>
        </p:nvSpPr>
        <p:spPr>
          <a:xfrm>
            <a:off x="187050" y="1339675"/>
            <a:ext cx="4378500" cy="3480600"/>
          </a:xfrm>
          <a:prstGeom prst="rect">
            <a:avLst/>
          </a:prstGeom>
        </p:spPr>
        <p:txBody>
          <a:bodyPr lIns="91425" tIns="91425" rIns="91425" bIns="91425" anchor="t" anchorCtr="0">
            <a:noAutofit/>
          </a:bodyPr>
          <a:lstStyle/>
          <a:p>
            <a:pPr marL="457200" lvl="0" indent="-317500">
              <a:spcBef>
                <a:spcPts val="0"/>
              </a:spcBef>
              <a:spcAft>
                <a:spcPts val="0"/>
              </a:spcAft>
              <a:buClr>
                <a:srgbClr val="FFFFFF"/>
              </a:buClr>
              <a:buSzPct val="100000"/>
              <a:buFont typeface="Arial"/>
            </a:pPr>
            <a:r>
              <a:rPr lang="en-GB" sz="1400">
                <a:solidFill>
                  <a:srgbClr val="FFFFFF"/>
                </a:solidFill>
                <a:latin typeface="Calibri"/>
                <a:ea typeface="Calibri"/>
                <a:cs typeface="Calibri"/>
                <a:sym typeface="Calibri"/>
              </a:rPr>
              <a:t>Naval chaplain</a:t>
            </a:r>
          </a:p>
          <a:p>
            <a:pPr marL="457200" lvl="0" indent="-317500">
              <a:spcBef>
                <a:spcPts val="0"/>
              </a:spcBef>
              <a:spcAft>
                <a:spcPts val="0"/>
              </a:spcAft>
              <a:buClr>
                <a:srgbClr val="FFFFFF"/>
              </a:buClr>
              <a:buSzPct val="100000"/>
              <a:buFont typeface="Arial"/>
            </a:pPr>
            <a:r>
              <a:rPr lang="en-GB" sz="1400">
                <a:solidFill>
                  <a:srgbClr val="FFFFFF"/>
                </a:solidFill>
                <a:latin typeface="Calibri"/>
                <a:ea typeface="Calibri"/>
                <a:cs typeface="Calibri"/>
                <a:sym typeface="Calibri"/>
              </a:rPr>
              <a:t>Loved and knew multiple languages</a:t>
            </a:r>
          </a:p>
          <a:p>
            <a:pPr marL="457200" lvl="0" indent="-317500">
              <a:spcBef>
                <a:spcPts val="0"/>
              </a:spcBef>
              <a:spcAft>
                <a:spcPts val="0"/>
              </a:spcAft>
              <a:buClr>
                <a:srgbClr val="FFFFFF"/>
              </a:buClr>
              <a:buSzPct val="100000"/>
              <a:buFont typeface="Arial"/>
            </a:pPr>
            <a:r>
              <a:rPr lang="en-GB" sz="1400">
                <a:solidFill>
                  <a:srgbClr val="FFFFFF"/>
                </a:solidFill>
                <a:latin typeface="Calibri"/>
                <a:ea typeface="Calibri"/>
                <a:cs typeface="Calibri"/>
                <a:sym typeface="Calibri"/>
              </a:rPr>
              <a:t>Large library at the end of life</a:t>
            </a:r>
          </a:p>
          <a:p>
            <a:pPr marL="457200" lvl="0" indent="-317500" rtl="0">
              <a:spcBef>
                <a:spcPts val="0"/>
              </a:spcBef>
              <a:spcAft>
                <a:spcPts val="0"/>
              </a:spcAft>
              <a:buClr>
                <a:srgbClr val="FFFFFF"/>
              </a:buClr>
              <a:buSzPct val="100000"/>
              <a:buFont typeface="Arial"/>
            </a:pPr>
            <a:r>
              <a:rPr lang="en-GB" sz="1400">
                <a:solidFill>
                  <a:srgbClr val="FFFFFF"/>
                </a:solidFill>
                <a:latin typeface="Calibri"/>
                <a:ea typeface="Calibri"/>
                <a:cs typeface="Calibri"/>
                <a:sym typeface="Calibri"/>
              </a:rPr>
              <a:t>Good classicist</a:t>
            </a:r>
          </a:p>
          <a:p>
            <a:pPr lvl="0" rtl="0">
              <a:spcBef>
                <a:spcPts val="0"/>
              </a:spcBef>
              <a:spcAft>
                <a:spcPts val="0"/>
              </a:spcAft>
              <a:buNone/>
            </a:pPr>
            <a:endParaRPr sz="1400">
              <a:solidFill>
                <a:srgbClr val="FFFFFF"/>
              </a:solidFill>
              <a:latin typeface="Calibri"/>
              <a:ea typeface="Calibri"/>
              <a:cs typeface="Calibri"/>
              <a:sym typeface="Calibri"/>
            </a:endParaRPr>
          </a:p>
          <a:p>
            <a:pPr lvl="0" rtl="0">
              <a:spcBef>
                <a:spcPts val="0"/>
              </a:spcBef>
              <a:spcAft>
                <a:spcPts val="0"/>
              </a:spcAft>
              <a:buNone/>
            </a:pPr>
            <a:r>
              <a:rPr lang="en-GB" sz="1400">
                <a:solidFill>
                  <a:srgbClr val="FFFFFF"/>
                </a:solidFill>
                <a:latin typeface="Calibri"/>
                <a:ea typeface="Calibri"/>
                <a:cs typeface="Calibri"/>
                <a:sym typeface="Calibri"/>
              </a:rPr>
              <a:t>Sir Humphry Davy</a:t>
            </a:r>
          </a:p>
          <a:p>
            <a:pPr marL="457200" lvl="0" indent="-317500" rtl="0">
              <a:spcBef>
                <a:spcPts val="0"/>
              </a:spcBef>
              <a:spcAft>
                <a:spcPts val="0"/>
              </a:spcAft>
              <a:buClr>
                <a:srgbClr val="FFFFFF"/>
              </a:buClr>
              <a:buSzPct val="100000"/>
              <a:buFont typeface="Calibri"/>
            </a:pPr>
            <a:r>
              <a:rPr lang="en-GB" sz="1400">
                <a:solidFill>
                  <a:srgbClr val="FFFFFF"/>
                </a:solidFill>
                <a:latin typeface="Calibri"/>
                <a:ea typeface="Calibri"/>
                <a:cs typeface="Calibri"/>
                <a:sym typeface="Calibri"/>
              </a:rPr>
              <a:t>Self education included-chemistry, botany, and anatomy needed for part of his profession, included physics and mechanics</a:t>
            </a:r>
          </a:p>
          <a:p>
            <a:pPr marL="457200" lvl="0" indent="-317500" rtl="0">
              <a:spcBef>
                <a:spcPts val="0"/>
              </a:spcBef>
              <a:spcAft>
                <a:spcPts val="0"/>
              </a:spcAft>
              <a:buClr>
                <a:srgbClr val="FFFFFF"/>
              </a:buClr>
              <a:buSzPct val="100000"/>
              <a:buFont typeface="Arial"/>
            </a:pPr>
            <a:r>
              <a:rPr lang="en-GB" sz="1400">
                <a:solidFill>
                  <a:srgbClr val="FFFFFF"/>
                </a:solidFill>
                <a:latin typeface="Calibri"/>
                <a:ea typeface="Calibri"/>
                <a:cs typeface="Calibri"/>
                <a:sym typeface="Calibri"/>
              </a:rPr>
              <a:t>Declaiming poetry in wild outdoors</a:t>
            </a:r>
          </a:p>
          <a:p>
            <a:pPr marL="457200" lvl="0" indent="-317500" rtl="0">
              <a:spcBef>
                <a:spcPts val="0"/>
              </a:spcBef>
              <a:spcAft>
                <a:spcPts val="0"/>
              </a:spcAft>
              <a:buClr>
                <a:srgbClr val="FFFFFF"/>
              </a:buClr>
              <a:buSzPct val="100000"/>
              <a:buFont typeface="Arial"/>
            </a:pPr>
            <a:r>
              <a:rPr lang="en-GB" sz="1400">
                <a:solidFill>
                  <a:srgbClr val="FFFFFF"/>
                </a:solidFill>
                <a:latin typeface="Calibri"/>
                <a:ea typeface="Calibri"/>
                <a:cs typeface="Calibri"/>
                <a:sym typeface="Calibri"/>
              </a:rPr>
              <a:t>Also reading Locke and other philosophy</a:t>
            </a:r>
          </a:p>
          <a:p>
            <a:pPr lvl="0">
              <a:spcBef>
                <a:spcPts val="0"/>
              </a:spcBef>
              <a:spcAft>
                <a:spcPts val="0"/>
              </a:spcAft>
              <a:buNone/>
            </a:pPr>
            <a:endParaRPr sz="1200">
              <a:solidFill>
                <a:srgbClr val="FFFFFF"/>
              </a:solidFill>
              <a:latin typeface="Calibri"/>
              <a:ea typeface="Calibri"/>
              <a:cs typeface="Calibri"/>
              <a:sym typeface="Calibri"/>
            </a:endParaRPr>
          </a:p>
          <a:p>
            <a:pPr lvl="0">
              <a:spcBef>
                <a:spcPts val="0"/>
              </a:spcBef>
              <a:buNone/>
            </a:pPr>
            <a:endParaRPr/>
          </a:p>
        </p:txBody>
      </p:sp>
      <p:pic>
        <p:nvPicPr>
          <p:cNvPr id="95" name="Shape 95"/>
          <p:cNvPicPr preferRelativeResize="0"/>
          <p:nvPr/>
        </p:nvPicPr>
        <p:blipFill>
          <a:blip r:embed="rId3">
            <a:alphaModFix/>
          </a:blip>
          <a:stretch>
            <a:fillRect/>
          </a:stretch>
        </p:blipFill>
        <p:spPr>
          <a:xfrm>
            <a:off x="6129674" y="458025"/>
            <a:ext cx="2325775" cy="285144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GB"/>
              <a:t>Thoughts?</a:t>
            </a:r>
          </a:p>
        </p:txBody>
      </p:sp>
      <p:sp>
        <p:nvSpPr>
          <p:cNvPr id="101" name="Shape 101"/>
          <p:cNvSpPr txBox="1">
            <a:spLocks noGrp="1"/>
          </p:cNvSpPr>
          <p:nvPr>
            <p:ph type="body" idx="1"/>
          </p:nvPr>
        </p:nvSpPr>
        <p:spPr>
          <a:xfrm>
            <a:off x="387900" y="1489824"/>
            <a:ext cx="8368200" cy="3078900"/>
          </a:xfrm>
          <a:prstGeom prst="rect">
            <a:avLst/>
          </a:prstGeom>
        </p:spPr>
        <p:txBody>
          <a:bodyPr lIns="91425" tIns="91425" rIns="91425" bIns="91425" anchor="ctr" anchorCtr="0">
            <a:noAutofit/>
          </a:bodyPr>
          <a:lstStyle/>
          <a:p>
            <a:pPr lvl="0" algn="ctr">
              <a:spcBef>
                <a:spcPts val="0"/>
              </a:spcBef>
              <a:buNone/>
            </a:pPr>
            <a:r>
              <a:rPr lang="en-GB" sz="2400" i="1"/>
              <a:t>What is the importance of Rev. Scott’s interaction with science and natural philosophy?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marL="457200" lvl="0" indent="-317500" rtl="0">
              <a:spcBef>
                <a:spcPts val="0"/>
              </a:spcBef>
              <a:spcAft>
                <a:spcPts val="0"/>
              </a:spcAft>
              <a:buClr>
                <a:srgbClr val="EFEFEF"/>
              </a:buClr>
              <a:buSzPct val="100000"/>
              <a:buFont typeface="Calibri"/>
            </a:pPr>
            <a:r>
              <a:rPr lang="en-GB" sz="1400">
                <a:solidFill>
                  <a:srgbClr val="EFEFEF"/>
                </a:solidFill>
                <a:latin typeface="Calibri"/>
                <a:ea typeface="Calibri"/>
                <a:cs typeface="Calibri"/>
                <a:sym typeface="Calibri"/>
              </a:rPr>
              <a:t>Alexander J. Scott’s daughter</a:t>
            </a:r>
          </a:p>
          <a:p>
            <a:pPr marL="457200" lvl="0" indent="-317500" rtl="0">
              <a:spcBef>
                <a:spcPts val="0"/>
              </a:spcBef>
              <a:spcAft>
                <a:spcPts val="0"/>
              </a:spcAft>
              <a:buClr>
                <a:srgbClr val="EFEFEF"/>
              </a:buClr>
              <a:buSzPct val="100000"/>
              <a:buFont typeface="Calibri"/>
            </a:pPr>
            <a:r>
              <a:rPr lang="en-GB" sz="1400">
                <a:solidFill>
                  <a:srgbClr val="EFEFEF"/>
                </a:solidFill>
                <a:latin typeface="Calibri"/>
                <a:ea typeface="Calibri"/>
                <a:cs typeface="Calibri"/>
                <a:sym typeface="Calibri"/>
              </a:rPr>
              <a:t>Born in Burnham Essex 1809</a:t>
            </a:r>
          </a:p>
          <a:p>
            <a:pPr marL="457200" lvl="0" indent="-317500" rtl="0">
              <a:spcBef>
                <a:spcPts val="0"/>
              </a:spcBef>
              <a:spcAft>
                <a:spcPts val="0"/>
              </a:spcAft>
              <a:buClr>
                <a:srgbClr val="EFEFEF"/>
              </a:buClr>
              <a:buSzPct val="100000"/>
              <a:buFont typeface="Calibri"/>
            </a:pPr>
            <a:r>
              <a:rPr lang="en-GB" sz="1400">
                <a:solidFill>
                  <a:srgbClr val="EFEFEF"/>
                </a:solidFill>
                <a:latin typeface="Calibri"/>
                <a:ea typeface="Calibri"/>
                <a:cs typeface="Calibri"/>
                <a:sym typeface="Calibri"/>
              </a:rPr>
              <a:t>Her father had a large influence on her education and language skills</a:t>
            </a:r>
          </a:p>
          <a:p>
            <a:pPr lvl="0" rtl="0">
              <a:spcBef>
                <a:spcPts val="0"/>
              </a:spcBef>
              <a:spcAft>
                <a:spcPts val="0"/>
              </a:spcAft>
              <a:buNone/>
            </a:pPr>
            <a:endParaRPr sz="1400">
              <a:solidFill>
                <a:srgbClr val="EFEFEF"/>
              </a:solidFill>
              <a:latin typeface="Calibri"/>
              <a:ea typeface="Calibri"/>
              <a:cs typeface="Calibri"/>
              <a:sym typeface="Calibri"/>
            </a:endParaRPr>
          </a:p>
          <a:p>
            <a:pPr lvl="0" rtl="0">
              <a:spcBef>
                <a:spcPts val="0"/>
              </a:spcBef>
              <a:spcAft>
                <a:spcPts val="0"/>
              </a:spcAft>
              <a:buNone/>
            </a:pPr>
            <a:endParaRPr sz="1400">
              <a:solidFill>
                <a:srgbClr val="EFEFEF"/>
              </a:solidFill>
              <a:latin typeface="Calibri"/>
              <a:ea typeface="Calibri"/>
              <a:cs typeface="Calibri"/>
              <a:sym typeface="Calibri"/>
            </a:endParaRPr>
          </a:p>
          <a:p>
            <a:pPr lvl="0" rtl="0">
              <a:spcBef>
                <a:spcPts val="0"/>
              </a:spcBef>
              <a:spcAft>
                <a:spcPts val="0"/>
              </a:spcAft>
              <a:buNone/>
            </a:pPr>
            <a:endParaRPr sz="1400">
              <a:solidFill>
                <a:srgbClr val="EFEFEF"/>
              </a:solidFill>
              <a:latin typeface="Calibri"/>
              <a:ea typeface="Calibri"/>
              <a:cs typeface="Calibri"/>
              <a:sym typeface="Calibri"/>
            </a:endParaRPr>
          </a:p>
          <a:p>
            <a:pPr marL="457200" lvl="0" indent="-317500" rtl="0">
              <a:spcBef>
                <a:spcPts val="0"/>
              </a:spcBef>
              <a:spcAft>
                <a:spcPts val="0"/>
              </a:spcAft>
              <a:buClr>
                <a:srgbClr val="EFEFEF"/>
              </a:buClr>
              <a:buSzPct val="100000"/>
              <a:buFont typeface="Calibri"/>
            </a:pPr>
            <a:r>
              <a:rPr lang="en-GB" sz="1400">
                <a:solidFill>
                  <a:srgbClr val="EFEFEF"/>
                </a:solidFill>
                <a:latin typeface="Calibri"/>
                <a:ea typeface="Calibri"/>
                <a:cs typeface="Calibri"/>
                <a:sym typeface="Calibri"/>
              </a:rPr>
              <a:t>Married Alfred Gatty in 1839 (local curate) </a:t>
            </a:r>
          </a:p>
          <a:p>
            <a:pPr marL="457200" lvl="0" indent="-317500" rtl="0">
              <a:spcBef>
                <a:spcPts val="0"/>
              </a:spcBef>
              <a:spcAft>
                <a:spcPts val="0"/>
              </a:spcAft>
              <a:buClr>
                <a:srgbClr val="EFEFEF"/>
              </a:buClr>
              <a:buSzPct val="100000"/>
              <a:buFont typeface="Calibri"/>
            </a:pPr>
            <a:r>
              <a:rPr lang="en-GB" sz="1400">
                <a:solidFill>
                  <a:srgbClr val="EFEFEF"/>
                </a:solidFill>
                <a:latin typeface="Calibri"/>
                <a:ea typeface="Calibri"/>
                <a:cs typeface="Calibri"/>
                <a:sym typeface="Calibri"/>
              </a:rPr>
              <a:t>Interests: Writing and botany (naturalist) </a:t>
            </a:r>
          </a:p>
          <a:p>
            <a:pPr marL="914400" lvl="1" indent="-228600" rtl="0">
              <a:spcBef>
                <a:spcPts val="0"/>
              </a:spcBef>
              <a:spcAft>
                <a:spcPts val="0"/>
              </a:spcAft>
              <a:buClr>
                <a:srgbClr val="EFEFEF"/>
              </a:buClr>
              <a:buFont typeface="Calibri"/>
            </a:pPr>
            <a:r>
              <a:rPr lang="en-GB">
                <a:solidFill>
                  <a:srgbClr val="EFEFEF"/>
                </a:solidFill>
                <a:latin typeface="Calibri"/>
                <a:ea typeface="Calibri"/>
                <a:cs typeface="Calibri"/>
                <a:sym typeface="Calibri"/>
              </a:rPr>
              <a:t>Similar to her father in that regard </a:t>
            </a:r>
          </a:p>
          <a:p>
            <a:pPr lvl="0" rtl="0">
              <a:spcBef>
                <a:spcPts val="0"/>
              </a:spcBef>
              <a:spcAft>
                <a:spcPts val="0"/>
              </a:spcAft>
              <a:buNone/>
            </a:pPr>
            <a:endParaRPr sz="1400">
              <a:solidFill>
                <a:srgbClr val="EFEFEF"/>
              </a:solidFill>
              <a:latin typeface="Calibri"/>
              <a:ea typeface="Calibri"/>
              <a:cs typeface="Calibri"/>
              <a:sym typeface="Calibri"/>
            </a:endParaRPr>
          </a:p>
          <a:p>
            <a:pPr lvl="0" rtl="0">
              <a:spcBef>
                <a:spcPts val="0"/>
              </a:spcBef>
              <a:spcAft>
                <a:spcPts val="0"/>
              </a:spcAft>
              <a:buNone/>
            </a:pPr>
            <a:endParaRPr sz="1400">
              <a:solidFill>
                <a:srgbClr val="EFEFEF"/>
              </a:solidFill>
              <a:latin typeface="Calibri"/>
              <a:ea typeface="Calibri"/>
              <a:cs typeface="Calibri"/>
              <a:sym typeface="Calibri"/>
            </a:endParaRPr>
          </a:p>
          <a:p>
            <a:pPr marL="457200" lvl="0" indent="-317500" rtl="0">
              <a:spcBef>
                <a:spcPts val="0"/>
              </a:spcBef>
              <a:spcAft>
                <a:spcPts val="0"/>
              </a:spcAft>
              <a:buClr>
                <a:srgbClr val="EFEFEF"/>
              </a:buClr>
              <a:buSzPct val="100000"/>
              <a:buFont typeface="Calibri"/>
            </a:pPr>
            <a:r>
              <a:rPr lang="en-GB" sz="1400">
                <a:solidFill>
                  <a:srgbClr val="EFEFEF"/>
                </a:solidFill>
                <a:latin typeface="Calibri"/>
                <a:ea typeface="Calibri"/>
                <a:cs typeface="Calibri"/>
                <a:sym typeface="Calibri"/>
              </a:rPr>
              <a:t>Wrote “didactic fairy tales” and science influenced works: </a:t>
            </a:r>
            <a:r>
              <a:rPr lang="en-GB" sz="1400" i="1">
                <a:solidFill>
                  <a:srgbClr val="EFEFEF"/>
                </a:solidFill>
                <a:latin typeface="Calibri"/>
                <a:ea typeface="Calibri"/>
                <a:cs typeface="Calibri"/>
                <a:sym typeface="Calibri"/>
              </a:rPr>
              <a:t>Parables in Nature, The Fairy Godmothers, The Poor Incumbent, An Irish Holiday, Proverbs Illustrated, Legendary Tales, The Human Face Divine, History of British Seaweeds</a:t>
            </a:r>
          </a:p>
          <a:p>
            <a:pPr lvl="0">
              <a:spcBef>
                <a:spcPts val="0"/>
              </a:spcBef>
              <a:spcAft>
                <a:spcPts val="0"/>
              </a:spcAft>
              <a:buNone/>
            </a:pPr>
            <a:endParaRPr sz="1400">
              <a:solidFill>
                <a:srgbClr val="EFEFEF"/>
              </a:solidFill>
              <a:latin typeface="Calibri"/>
              <a:ea typeface="Calibri"/>
              <a:cs typeface="Calibri"/>
              <a:sym typeface="Calibri"/>
            </a:endParaRPr>
          </a:p>
          <a:p>
            <a:pPr lvl="0">
              <a:spcBef>
                <a:spcPts val="0"/>
              </a:spcBef>
              <a:buNone/>
            </a:pPr>
            <a:r>
              <a:rPr lang="en-GB" sz="1400">
                <a:solidFill>
                  <a:srgbClr val="EFEFEF"/>
                </a:solidFill>
                <a:latin typeface="Calibri"/>
                <a:ea typeface="Calibri"/>
                <a:cs typeface="Calibri"/>
                <a:sym typeface="Calibri"/>
              </a:rPr>
              <a:t> </a:t>
            </a:r>
          </a:p>
        </p:txBody>
      </p:sp>
      <p:sp>
        <p:nvSpPr>
          <p:cNvPr id="107" name="Shape 107"/>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GB"/>
              <a:t>Margaret Scott Gatty </a:t>
            </a:r>
          </a:p>
        </p:txBody>
      </p:sp>
      <p:pic>
        <p:nvPicPr>
          <p:cNvPr id="108" name="Shape 108"/>
          <p:cNvPicPr preferRelativeResize="0"/>
          <p:nvPr/>
        </p:nvPicPr>
        <p:blipFill>
          <a:blip r:embed="rId3">
            <a:alphaModFix/>
          </a:blip>
          <a:stretch>
            <a:fillRect/>
          </a:stretch>
        </p:blipFill>
        <p:spPr>
          <a:xfrm>
            <a:off x="6548000" y="403800"/>
            <a:ext cx="1708150" cy="26777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GB"/>
              <a:t>Margaret Scott: p.300 Inscription </a:t>
            </a:r>
          </a:p>
        </p:txBody>
      </p:sp>
      <p:sp>
        <p:nvSpPr>
          <p:cNvPr id="114" name="Shape 114"/>
          <p:cNvSpPr txBox="1">
            <a:spLocks noGrp="1"/>
          </p:cNvSpPr>
          <p:nvPr>
            <p:ph type="body" idx="1"/>
          </p:nvPr>
        </p:nvSpPr>
        <p:spPr>
          <a:xfrm>
            <a:off x="333150" y="1144124"/>
            <a:ext cx="8683200" cy="3771000"/>
          </a:xfrm>
          <a:prstGeom prst="rect">
            <a:avLst/>
          </a:prstGeom>
          <a:solidFill>
            <a:schemeClr val="lt1"/>
          </a:solidFill>
          <a:ln w="9525" cap="flat" cmpd="sng">
            <a:solidFill>
              <a:schemeClr val="lt1"/>
            </a:solidFill>
            <a:prstDash val="solid"/>
            <a:round/>
            <a:headEnd type="none" w="med" len="med"/>
            <a:tailEnd type="none" w="med" len="med"/>
          </a:ln>
        </p:spPr>
        <p:txBody>
          <a:bodyPr lIns="91425" tIns="91425" rIns="91425" bIns="91425" anchor="t" anchorCtr="0">
            <a:noAutofit/>
          </a:bodyPr>
          <a:lstStyle/>
          <a:p>
            <a:pPr lvl="0">
              <a:spcBef>
                <a:spcPts val="0"/>
              </a:spcBef>
              <a:buNone/>
            </a:pPr>
            <a:r>
              <a:rPr lang="en-GB"/>
              <a:t>Pencil line marking a section: </a:t>
            </a:r>
          </a:p>
          <a:p>
            <a:pPr lvl="0">
              <a:spcBef>
                <a:spcPts val="0"/>
              </a:spcBef>
              <a:buNone/>
            </a:pPr>
            <a:r>
              <a:rPr lang="en-GB"/>
              <a:t>“O we are querulous creatures! Little less/ than all things can suffice to make us happy:/ And little more than nothing is enough/ to make us wretched”</a:t>
            </a:r>
          </a:p>
          <a:p>
            <a:pPr lvl="0">
              <a:spcBef>
                <a:spcPts val="0"/>
              </a:spcBef>
              <a:buNone/>
            </a:pPr>
            <a:endParaRPr/>
          </a:p>
          <a:p>
            <a:pPr lvl="0">
              <a:spcBef>
                <a:spcPts val="0"/>
              </a:spcBef>
              <a:buNone/>
            </a:pPr>
            <a:r>
              <a:rPr lang="en-GB"/>
              <a:t>From Parables of Nature; </a:t>
            </a:r>
            <a:r>
              <a:rPr lang="en-GB" i="1"/>
              <a:t>Knowledge not the Limit of Belief</a:t>
            </a:r>
          </a:p>
          <a:p>
            <a:pPr lvl="0">
              <a:spcBef>
                <a:spcPts val="0"/>
              </a:spcBef>
              <a:buNone/>
            </a:pPr>
            <a:r>
              <a:rPr lang="en-GB"/>
              <a:t> </a:t>
            </a:r>
            <a:r>
              <a:rPr lang="en-GB" b="1"/>
              <a:t>Bookworm: </a:t>
            </a:r>
            <a:r>
              <a:rPr lang="en-GB"/>
              <a:t>“I do not mean to be rude, I assure you. You are both of you very beautiful creatures, and, I dare say, very useful too. But you should not fancy either that you do know everything, or that you are able to know everything. And, above all, you should not dispute the superiority and powers of another creature merely because you cannot understand them."</a:t>
            </a:r>
          </a:p>
        </p:txBody>
      </p:sp>
    </p:spTree>
  </p:cSld>
  <p:clrMapOvr>
    <a:masterClrMapping/>
  </p:clrMapOvr>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1119</Words>
  <Application>Microsoft Macintosh PowerPoint</Application>
  <PresentationFormat>On-screen Show (16:9)</PresentationFormat>
  <Paragraphs>73</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Roboto Slab</vt:lpstr>
      <vt:lpstr>Roboto</vt:lpstr>
      <vt:lpstr>marina</vt:lpstr>
      <vt:lpstr>Coleridge’s Biographia Literaria</vt:lpstr>
      <vt:lpstr>Nature of the Item</vt:lpstr>
      <vt:lpstr>Biographia Literaria</vt:lpstr>
      <vt:lpstr>Imagination</vt:lpstr>
      <vt:lpstr>Alexander John Scott: Flyleaf Annotation</vt:lpstr>
      <vt:lpstr>Alexander John Scott</vt:lpstr>
      <vt:lpstr>Thoughts?</vt:lpstr>
      <vt:lpstr>Margaret Scott Gatty </vt:lpstr>
      <vt:lpstr>Margaret Scott: p.300 Inscription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Coleridge’s Biographia Literaria</dc:title>
  <cp:lastModifiedBy>Nicole Bouchard</cp:lastModifiedBy>
  <cp:revision>1</cp:revision>
  <dcterms:modified xsi:type="dcterms:W3CDTF">2017-03-02T04:38:28Z</dcterms:modified>
</cp:coreProperties>
</file>